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9" r:id="rId21"/>
    <p:sldId id="28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3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A7EB8-F0B0-41D6-971F-4C1213D4EE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423E383-AC5C-48B1-8033-5FC11B3B313B}">
      <dgm:prSet phldrT="[Testo]"/>
      <dgm:spPr/>
      <dgm:t>
        <a:bodyPr/>
        <a:lstStyle/>
        <a:p>
          <a:r>
            <a:rPr lang="it-IT" dirty="0"/>
            <a:t>Necrosi della decidua </a:t>
          </a:r>
        </a:p>
      </dgm:t>
    </dgm:pt>
    <dgm:pt modelId="{9BF6E1CD-09F3-4821-ACCE-03D75C78FD20}" type="parTrans" cxnId="{2875A5FC-2BD2-43D5-916B-C700497BA35A}">
      <dgm:prSet/>
      <dgm:spPr/>
      <dgm:t>
        <a:bodyPr/>
        <a:lstStyle/>
        <a:p>
          <a:endParaRPr lang="it-IT"/>
        </a:p>
      </dgm:t>
    </dgm:pt>
    <dgm:pt modelId="{3795E609-F02C-4D13-9360-4CE56BF346FD}" type="sibTrans" cxnId="{2875A5FC-2BD2-43D5-916B-C700497BA35A}">
      <dgm:prSet/>
      <dgm:spPr/>
      <dgm:t>
        <a:bodyPr/>
        <a:lstStyle/>
        <a:p>
          <a:endParaRPr lang="it-IT"/>
        </a:p>
      </dgm:t>
    </dgm:pt>
    <dgm:pt modelId="{9D094AAF-A8FE-497F-BD5A-76A0F3F2F9E0}">
      <dgm:prSet phldrT="[Testo]"/>
      <dgm:spPr/>
      <dgm:t>
        <a:bodyPr/>
        <a:lstStyle/>
        <a:p>
          <a:r>
            <a:rPr lang="it-IT" dirty="0"/>
            <a:t>Contrazioni uterine</a:t>
          </a:r>
        </a:p>
      </dgm:t>
    </dgm:pt>
    <dgm:pt modelId="{D3A405D0-F85F-4F2E-A85B-3C217DD9D838}" type="parTrans" cxnId="{9234CA5B-9571-407E-9754-25CA3D512142}">
      <dgm:prSet/>
      <dgm:spPr/>
      <dgm:t>
        <a:bodyPr/>
        <a:lstStyle/>
        <a:p>
          <a:endParaRPr lang="it-IT"/>
        </a:p>
      </dgm:t>
    </dgm:pt>
    <dgm:pt modelId="{A1B6AADA-E749-4C4D-8BB9-B241BC36312C}" type="sibTrans" cxnId="{9234CA5B-9571-407E-9754-25CA3D512142}">
      <dgm:prSet/>
      <dgm:spPr/>
      <dgm:t>
        <a:bodyPr/>
        <a:lstStyle/>
        <a:p>
          <a:endParaRPr lang="it-IT"/>
        </a:p>
      </dgm:t>
    </dgm:pt>
    <dgm:pt modelId="{160E282E-447C-480C-BB65-C87CC6F122A5}">
      <dgm:prSet phldrT="[Testo]"/>
      <dgm:spPr/>
      <dgm:t>
        <a:bodyPr/>
        <a:lstStyle/>
        <a:p>
          <a:r>
            <a:rPr lang="it-IT" dirty="0"/>
            <a:t>scollamento</a:t>
          </a:r>
        </a:p>
      </dgm:t>
    </dgm:pt>
    <dgm:pt modelId="{C7A93DBB-547A-48F9-B272-DD862682D8CF}" type="parTrans" cxnId="{0449368F-462C-4085-9537-31EC9DB3B377}">
      <dgm:prSet/>
      <dgm:spPr/>
      <dgm:t>
        <a:bodyPr/>
        <a:lstStyle/>
        <a:p>
          <a:endParaRPr lang="it-IT"/>
        </a:p>
      </dgm:t>
    </dgm:pt>
    <dgm:pt modelId="{C3AE7CBA-BE29-4D59-A3DB-F34EDDF51FC4}" type="sibTrans" cxnId="{0449368F-462C-4085-9537-31EC9DB3B377}">
      <dgm:prSet/>
      <dgm:spPr/>
      <dgm:t>
        <a:bodyPr/>
        <a:lstStyle/>
        <a:p>
          <a:endParaRPr lang="it-IT"/>
        </a:p>
      </dgm:t>
    </dgm:pt>
    <dgm:pt modelId="{9F773041-60D8-4E48-AD56-42C5BEBDA839}">
      <dgm:prSet phldrT="[Testo]"/>
      <dgm:spPr/>
      <dgm:t>
        <a:bodyPr/>
        <a:lstStyle/>
        <a:p>
          <a:r>
            <a:rPr lang="it-IT" dirty="0"/>
            <a:t>espulsione</a:t>
          </a:r>
        </a:p>
      </dgm:t>
    </dgm:pt>
    <dgm:pt modelId="{EEB7260C-79E7-42F7-95AA-42617C19B913}" type="parTrans" cxnId="{83FF2CDF-C274-495E-895B-AF5F4170A6FE}">
      <dgm:prSet/>
      <dgm:spPr/>
      <dgm:t>
        <a:bodyPr/>
        <a:lstStyle/>
        <a:p>
          <a:endParaRPr lang="it-IT"/>
        </a:p>
      </dgm:t>
    </dgm:pt>
    <dgm:pt modelId="{DFC6AFA3-4D6A-4462-8B1B-A7C9F8600FD6}" type="sibTrans" cxnId="{83FF2CDF-C274-495E-895B-AF5F4170A6FE}">
      <dgm:prSet/>
      <dgm:spPr/>
      <dgm:t>
        <a:bodyPr/>
        <a:lstStyle/>
        <a:p>
          <a:endParaRPr lang="it-IT"/>
        </a:p>
      </dgm:t>
    </dgm:pt>
    <dgm:pt modelId="{C5AE3234-CEC0-46E3-B138-87914EB70303}">
      <dgm:prSet phldrT="[Testo]"/>
      <dgm:spPr/>
      <dgm:t>
        <a:bodyPr/>
        <a:lstStyle/>
        <a:p>
          <a:r>
            <a:rPr lang="it-IT" dirty="0"/>
            <a:t>aborto</a:t>
          </a:r>
        </a:p>
      </dgm:t>
    </dgm:pt>
    <dgm:pt modelId="{AC2C8EEE-6A6D-45C3-9093-6BB2454F531D}" type="parTrans" cxnId="{A9658D2C-972A-4536-A301-79C677958A94}">
      <dgm:prSet/>
      <dgm:spPr/>
      <dgm:t>
        <a:bodyPr/>
        <a:lstStyle/>
        <a:p>
          <a:endParaRPr lang="it-IT"/>
        </a:p>
      </dgm:t>
    </dgm:pt>
    <dgm:pt modelId="{0B9D7DBB-9368-4654-8FF8-82B1D6DDC5CB}" type="sibTrans" cxnId="{A9658D2C-972A-4536-A301-79C677958A94}">
      <dgm:prSet/>
      <dgm:spPr/>
      <dgm:t>
        <a:bodyPr/>
        <a:lstStyle/>
        <a:p>
          <a:endParaRPr lang="it-IT"/>
        </a:p>
      </dgm:t>
    </dgm:pt>
    <dgm:pt modelId="{326B48C6-8EA6-47AA-8727-3261229E08D4}" type="pres">
      <dgm:prSet presAssocID="{791A7EB8-F0B0-41D6-971F-4C1213D4EE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818DF03-0A9E-4399-9540-D5ABE767CA3B}" type="pres">
      <dgm:prSet presAssocID="{0423E383-AC5C-48B1-8033-5FC11B3B313B}" presName="node" presStyleLbl="node1" presStyleIdx="0" presStyleCnt="5" custScaleX="88680" custScaleY="54555" custLinFactNeighborX="-14413" custLinFactNeighborY="1453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4BACFA-12BB-41DB-91F2-BB5965C483F7}" type="pres">
      <dgm:prSet presAssocID="{3795E609-F02C-4D13-9360-4CE56BF346FD}" presName="sibTrans" presStyleCnt="0"/>
      <dgm:spPr/>
    </dgm:pt>
    <dgm:pt modelId="{0F84F104-4F93-449B-A86D-F0369C265E83}" type="pres">
      <dgm:prSet presAssocID="{9D094AAF-A8FE-497F-BD5A-76A0F3F2F9E0}" presName="node" presStyleLbl="node1" presStyleIdx="1" presStyleCnt="5" custScaleX="68101" custScaleY="47440" custLinFactNeighborX="-18450" custLinFactNeighborY="490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38AE03B-DB86-49EA-BC47-3B2E6BEA1582}" type="pres">
      <dgm:prSet presAssocID="{A1B6AADA-E749-4C4D-8BB9-B241BC36312C}" presName="sibTrans" presStyleCnt="0"/>
      <dgm:spPr/>
    </dgm:pt>
    <dgm:pt modelId="{86D80CA8-C27D-430C-BF73-175320AC98F4}" type="pres">
      <dgm:prSet presAssocID="{160E282E-447C-480C-BB65-C87CC6F122A5}" presName="node" presStyleLbl="node1" presStyleIdx="2" presStyleCnt="5" custScaleY="23939" custLinFactNeighborX="8813" custLinFactNeighborY="148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0553A6-3CB2-4E5C-B8D3-E21A8DED76BB}" type="pres">
      <dgm:prSet presAssocID="{C3AE7CBA-BE29-4D59-A3DB-F34EDDF51FC4}" presName="sibTrans" presStyleCnt="0"/>
      <dgm:spPr/>
    </dgm:pt>
    <dgm:pt modelId="{69B36075-CC68-42DA-9F1E-97C20F788099}" type="pres">
      <dgm:prSet presAssocID="{9F773041-60D8-4E48-AD56-42C5BEBDA839}" presName="node" presStyleLbl="node1" presStyleIdx="3" presStyleCnt="5" custScaleX="86634" custScaleY="32063" custLinFactNeighborX="8037" custLinFactNeighborY="1317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EC1F35-F7B7-41F4-8275-23A522FFC6E6}" type="pres">
      <dgm:prSet presAssocID="{DFC6AFA3-4D6A-4462-8B1B-A7C9F8600FD6}" presName="sibTrans" presStyleCnt="0"/>
      <dgm:spPr/>
    </dgm:pt>
    <dgm:pt modelId="{453E1848-8ED3-486D-9009-9F163A32ABCC}" type="pres">
      <dgm:prSet presAssocID="{C5AE3234-CEC0-46E3-B138-87914EB70303}" presName="node" presStyleLbl="node1" presStyleIdx="4" presStyleCnt="5" custScaleY="48631" custLinFactNeighborX="9876" custLinFactNeighborY="292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449368F-462C-4085-9537-31EC9DB3B377}" srcId="{791A7EB8-F0B0-41D6-971F-4C1213D4EEFC}" destId="{160E282E-447C-480C-BB65-C87CC6F122A5}" srcOrd="2" destOrd="0" parTransId="{C7A93DBB-547A-48F9-B272-DD862682D8CF}" sibTransId="{C3AE7CBA-BE29-4D59-A3DB-F34EDDF51FC4}"/>
    <dgm:cxn modelId="{D9E89807-91B4-4458-B26E-C78C06733F5A}" type="presOf" srcId="{9F773041-60D8-4E48-AD56-42C5BEBDA839}" destId="{69B36075-CC68-42DA-9F1E-97C20F788099}" srcOrd="0" destOrd="0" presId="urn:microsoft.com/office/officeart/2005/8/layout/default"/>
    <dgm:cxn modelId="{8D22ED32-F8EA-43F3-A618-24DC44D50887}" type="presOf" srcId="{160E282E-447C-480C-BB65-C87CC6F122A5}" destId="{86D80CA8-C27D-430C-BF73-175320AC98F4}" srcOrd="0" destOrd="0" presId="urn:microsoft.com/office/officeart/2005/8/layout/default"/>
    <dgm:cxn modelId="{2CB8806D-24F9-4E84-8644-B0DBCD434211}" type="presOf" srcId="{C5AE3234-CEC0-46E3-B138-87914EB70303}" destId="{453E1848-8ED3-486D-9009-9F163A32ABCC}" srcOrd="0" destOrd="0" presId="urn:microsoft.com/office/officeart/2005/8/layout/default"/>
    <dgm:cxn modelId="{1FE8E715-5F0A-4D96-83A4-A5A8D52C2125}" type="presOf" srcId="{9D094AAF-A8FE-497F-BD5A-76A0F3F2F9E0}" destId="{0F84F104-4F93-449B-A86D-F0369C265E83}" srcOrd="0" destOrd="0" presId="urn:microsoft.com/office/officeart/2005/8/layout/default"/>
    <dgm:cxn modelId="{2875A5FC-2BD2-43D5-916B-C700497BA35A}" srcId="{791A7EB8-F0B0-41D6-971F-4C1213D4EEFC}" destId="{0423E383-AC5C-48B1-8033-5FC11B3B313B}" srcOrd="0" destOrd="0" parTransId="{9BF6E1CD-09F3-4821-ACCE-03D75C78FD20}" sibTransId="{3795E609-F02C-4D13-9360-4CE56BF346FD}"/>
    <dgm:cxn modelId="{83FF2CDF-C274-495E-895B-AF5F4170A6FE}" srcId="{791A7EB8-F0B0-41D6-971F-4C1213D4EEFC}" destId="{9F773041-60D8-4E48-AD56-42C5BEBDA839}" srcOrd="3" destOrd="0" parTransId="{EEB7260C-79E7-42F7-95AA-42617C19B913}" sibTransId="{DFC6AFA3-4D6A-4462-8B1B-A7C9F8600FD6}"/>
    <dgm:cxn modelId="{9234CA5B-9571-407E-9754-25CA3D512142}" srcId="{791A7EB8-F0B0-41D6-971F-4C1213D4EEFC}" destId="{9D094AAF-A8FE-497F-BD5A-76A0F3F2F9E0}" srcOrd="1" destOrd="0" parTransId="{D3A405D0-F85F-4F2E-A85B-3C217DD9D838}" sibTransId="{A1B6AADA-E749-4C4D-8BB9-B241BC36312C}"/>
    <dgm:cxn modelId="{A9658D2C-972A-4536-A301-79C677958A94}" srcId="{791A7EB8-F0B0-41D6-971F-4C1213D4EEFC}" destId="{C5AE3234-CEC0-46E3-B138-87914EB70303}" srcOrd="4" destOrd="0" parTransId="{AC2C8EEE-6A6D-45C3-9093-6BB2454F531D}" sibTransId="{0B9D7DBB-9368-4654-8FF8-82B1D6DDC5CB}"/>
    <dgm:cxn modelId="{BD5F5032-CE43-46D1-B079-768E799032A3}" type="presOf" srcId="{0423E383-AC5C-48B1-8033-5FC11B3B313B}" destId="{0818DF03-0A9E-4399-9540-D5ABE767CA3B}" srcOrd="0" destOrd="0" presId="urn:microsoft.com/office/officeart/2005/8/layout/default"/>
    <dgm:cxn modelId="{BC663176-D2DC-4E74-BCC6-BDA5893816E0}" type="presOf" srcId="{791A7EB8-F0B0-41D6-971F-4C1213D4EEFC}" destId="{326B48C6-8EA6-47AA-8727-3261229E08D4}" srcOrd="0" destOrd="0" presId="urn:microsoft.com/office/officeart/2005/8/layout/default"/>
    <dgm:cxn modelId="{A57BB487-AB20-4645-9862-2E4B533FCC5F}" type="presParOf" srcId="{326B48C6-8EA6-47AA-8727-3261229E08D4}" destId="{0818DF03-0A9E-4399-9540-D5ABE767CA3B}" srcOrd="0" destOrd="0" presId="urn:microsoft.com/office/officeart/2005/8/layout/default"/>
    <dgm:cxn modelId="{897DA184-699D-4A4C-961A-3EE38B37D238}" type="presParOf" srcId="{326B48C6-8EA6-47AA-8727-3261229E08D4}" destId="{AC4BACFA-12BB-41DB-91F2-BB5965C483F7}" srcOrd="1" destOrd="0" presId="urn:microsoft.com/office/officeart/2005/8/layout/default"/>
    <dgm:cxn modelId="{B3D20F3E-E57A-42A4-8007-B9878987D69F}" type="presParOf" srcId="{326B48C6-8EA6-47AA-8727-3261229E08D4}" destId="{0F84F104-4F93-449B-A86D-F0369C265E83}" srcOrd="2" destOrd="0" presId="urn:microsoft.com/office/officeart/2005/8/layout/default"/>
    <dgm:cxn modelId="{679BA03E-6B28-46FE-88F5-C431684E8461}" type="presParOf" srcId="{326B48C6-8EA6-47AA-8727-3261229E08D4}" destId="{238AE03B-DB86-49EA-BC47-3B2E6BEA1582}" srcOrd="3" destOrd="0" presId="urn:microsoft.com/office/officeart/2005/8/layout/default"/>
    <dgm:cxn modelId="{DBE18A27-49B4-470D-BCF8-FFA18BC036AF}" type="presParOf" srcId="{326B48C6-8EA6-47AA-8727-3261229E08D4}" destId="{86D80CA8-C27D-430C-BF73-175320AC98F4}" srcOrd="4" destOrd="0" presId="urn:microsoft.com/office/officeart/2005/8/layout/default"/>
    <dgm:cxn modelId="{7B605D05-0639-499F-9768-CAF7472BE6DE}" type="presParOf" srcId="{326B48C6-8EA6-47AA-8727-3261229E08D4}" destId="{F80553A6-3CB2-4E5C-B8D3-E21A8DED76BB}" srcOrd="5" destOrd="0" presId="urn:microsoft.com/office/officeart/2005/8/layout/default"/>
    <dgm:cxn modelId="{AE1269D3-7265-48B9-852E-A82BF2798E08}" type="presParOf" srcId="{326B48C6-8EA6-47AA-8727-3261229E08D4}" destId="{69B36075-CC68-42DA-9F1E-97C20F788099}" srcOrd="6" destOrd="0" presId="urn:microsoft.com/office/officeart/2005/8/layout/default"/>
    <dgm:cxn modelId="{D4294FBD-4E09-4E58-B5FF-F31A88AA2661}" type="presParOf" srcId="{326B48C6-8EA6-47AA-8727-3261229E08D4}" destId="{6DEC1F35-F7B7-41F4-8275-23A522FFC6E6}" srcOrd="7" destOrd="0" presId="urn:microsoft.com/office/officeart/2005/8/layout/default"/>
    <dgm:cxn modelId="{C52AD82F-7937-479B-832B-72F4CBF7CF5F}" type="presParOf" srcId="{326B48C6-8EA6-47AA-8727-3261229E08D4}" destId="{453E1848-8ED3-486D-9009-9F163A32ABC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8DF03-0A9E-4399-9540-D5ABE767CA3B}">
      <dsp:nvSpPr>
        <dsp:cNvPr id="0" name=""/>
        <dsp:cNvSpPr/>
      </dsp:nvSpPr>
      <dsp:spPr>
        <a:xfrm>
          <a:off x="245601" y="716245"/>
          <a:ext cx="2728758" cy="1007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Necrosi della decidua </a:t>
          </a:r>
        </a:p>
      </dsp:txBody>
      <dsp:txXfrm>
        <a:off x="245601" y="716245"/>
        <a:ext cx="2728758" cy="1007222"/>
      </dsp:txXfrm>
    </dsp:sp>
    <dsp:sp modelId="{0F84F104-4F93-449B-A86D-F0369C265E83}">
      <dsp:nvSpPr>
        <dsp:cNvPr id="0" name=""/>
        <dsp:cNvSpPr/>
      </dsp:nvSpPr>
      <dsp:spPr>
        <a:xfrm>
          <a:off x="3157846" y="604132"/>
          <a:ext cx="2095525" cy="875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Contrazioni uterine</a:t>
          </a:r>
        </a:p>
      </dsp:txBody>
      <dsp:txXfrm>
        <a:off x="3157846" y="604132"/>
        <a:ext cx="2095525" cy="875861"/>
      </dsp:txXfrm>
    </dsp:sp>
    <dsp:sp modelId="{86D80CA8-C27D-430C-BF73-175320AC98F4}">
      <dsp:nvSpPr>
        <dsp:cNvPr id="0" name=""/>
        <dsp:cNvSpPr/>
      </dsp:nvSpPr>
      <dsp:spPr>
        <a:xfrm>
          <a:off x="500983" y="2111617"/>
          <a:ext cx="3077084" cy="441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scollamento</a:t>
          </a:r>
        </a:p>
      </dsp:txBody>
      <dsp:txXfrm>
        <a:off x="500983" y="2111617"/>
        <a:ext cx="3077084" cy="441974"/>
      </dsp:txXfrm>
    </dsp:sp>
    <dsp:sp modelId="{69B36075-CC68-42DA-9F1E-97C20F788099}">
      <dsp:nvSpPr>
        <dsp:cNvPr id="0" name=""/>
        <dsp:cNvSpPr/>
      </dsp:nvSpPr>
      <dsp:spPr>
        <a:xfrm>
          <a:off x="3844394" y="2005919"/>
          <a:ext cx="2665801" cy="591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espulsione</a:t>
          </a:r>
        </a:p>
      </dsp:txBody>
      <dsp:txXfrm>
        <a:off x="3844394" y="2005919"/>
        <a:ext cx="2665801" cy="591963"/>
      </dsp:txXfrm>
    </dsp:sp>
    <dsp:sp modelId="{453E1848-8ED3-486D-9009-9F163A32ABCC}">
      <dsp:nvSpPr>
        <dsp:cNvPr id="0" name=""/>
        <dsp:cNvSpPr/>
      </dsp:nvSpPr>
      <dsp:spPr>
        <a:xfrm>
          <a:off x="2020448" y="3110241"/>
          <a:ext cx="3077084" cy="897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aborto</a:t>
          </a:r>
        </a:p>
      </dsp:txBody>
      <dsp:txXfrm>
        <a:off x="2020448" y="3110241"/>
        <a:ext cx="3077084" cy="897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1040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7946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8551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2663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037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535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3911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9747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7205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1628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4611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9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343A10C-EDF9-422B-9038-CC0A7D5584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ADFA208-AA1D-4A06-BA34-C27702839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2428"/>
            <a:ext cx="9144000" cy="184168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FFFF"/>
                </a:solidFill>
              </a:rPr>
              <a:t>Aborto farmacologico.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89FCE904-78F4-4D51-93FD-35775BC3D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it-IT" sz="3200" dirty="0">
                <a:solidFill>
                  <a:srgbClr val="FFFFFF"/>
                </a:solidFill>
              </a:rPr>
              <a:t>Per gentile concessione della Dr Danielle </a:t>
            </a:r>
            <a:r>
              <a:rPr lang="it-IT" sz="3200" dirty="0" err="1" smtClean="0">
                <a:solidFill>
                  <a:srgbClr val="FFFFFF"/>
                </a:solidFill>
              </a:rPr>
              <a:t>Hassoun</a:t>
            </a:r>
            <a:endParaRPr lang="it-IT" sz="3200" dirty="0" smtClean="0">
              <a:solidFill>
                <a:srgbClr val="FFFFFF"/>
              </a:solidFill>
            </a:endParaRPr>
          </a:p>
          <a:p>
            <a:pPr>
              <a:spcAft>
                <a:spcPts val="600"/>
              </a:spcAft>
            </a:pPr>
            <a:r>
              <a:rPr lang="it-IT" dirty="0" smtClean="0">
                <a:solidFill>
                  <a:srgbClr val="FFFFFF"/>
                </a:solidFill>
              </a:rPr>
              <a:t>Ginecologa dell’equipe di ricerca sulle pratiche contraccettive in Francia  sotto la direzione di </a:t>
            </a:r>
            <a:r>
              <a:rPr lang="it-IT" dirty="0" err="1" smtClean="0">
                <a:solidFill>
                  <a:srgbClr val="FFFFFF"/>
                </a:solidFill>
              </a:rPr>
              <a:t>Nathalie</a:t>
            </a:r>
            <a:r>
              <a:rPr lang="it-IT" dirty="0" smtClean="0">
                <a:solidFill>
                  <a:srgbClr val="FFFFFF"/>
                </a:solidFill>
              </a:rPr>
              <a:t> </a:t>
            </a:r>
            <a:r>
              <a:rPr lang="it-IT" dirty="0" err="1" smtClean="0">
                <a:solidFill>
                  <a:srgbClr val="FFFFFF"/>
                </a:solidFill>
              </a:rPr>
              <a:t>Bajos</a:t>
            </a:r>
            <a:endParaRPr lang="it-IT" dirty="0">
              <a:solidFill>
                <a:srgbClr val="FFFFFF"/>
              </a:solidFill>
            </a:endParaRPr>
          </a:p>
          <a:p>
            <a:pPr>
              <a:spcAft>
                <a:spcPts val="600"/>
              </a:spcAft>
            </a:pPr>
            <a:r>
              <a:rPr lang="it-IT" sz="3200" dirty="0">
                <a:solidFill>
                  <a:srgbClr val="FFFFFF"/>
                </a:solidFill>
              </a:rPr>
              <a:t>LAIGA</a:t>
            </a:r>
          </a:p>
          <a:p>
            <a:pPr>
              <a:spcAft>
                <a:spcPts val="600"/>
              </a:spcAft>
            </a:pPr>
            <a:r>
              <a:rPr lang="it-IT" sz="3200" dirty="0">
                <a:solidFill>
                  <a:srgbClr val="FFFFFF"/>
                </a:solidFill>
              </a:rPr>
              <a:t>Corso di Formazione </a:t>
            </a:r>
            <a:r>
              <a:rPr lang="it-IT" sz="3200" dirty="0" smtClean="0">
                <a:solidFill>
                  <a:srgbClr val="FFFFFF"/>
                </a:solidFill>
              </a:rPr>
              <a:t>sull’aborto Farmacologico</a:t>
            </a:r>
            <a:endParaRPr lang="it-IT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88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="" xmlns:a16="http://schemas.microsoft.com/office/drawing/2014/main" id="{BE39482C-05D4-44F4-93C4-D455AA2A1628}"/>
              </a:ext>
            </a:extLst>
          </p:cNvPr>
          <p:cNvSpPr/>
          <p:nvPr/>
        </p:nvSpPr>
        <p:spPr>
          <a:xfrm>
            <a:off x="3953814" y="3244334"/>
            <a:ext cx="75490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6600" dirty="0" smtClean="0">
                <a:solidFill>
                  <a:srgbClr val="2A5656"/>
                </a:solidFill>
                <a:latin typeface="TwCenMT-Regular"/>
              </a:rPr>
              <a:t>I protocolli</a:t>
            </a:r>
            <a:endParaRPr lang="it-IT" sz="6600" dirty="0"/>
          </a:p>
        </p:txBody>
      </p:sp>
    </p:spTree>
    <p:extLst>
      <p:ext uri="{BB962C8B-B14F-4D97-AF65-F5344CB8AC3E}">
        <p14:creationId xmlns:p14="http://schemas.microsoft.com/office/powerpoint/2010/main" val="124330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="" xmlns:a16="http://schemas.microsoft.com/office/drawing/2014/main" id="{D5513958-6FA3-4908-85B0-1C3ABE4AA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Il </a:t>
            </a:r>
            <a:r>
              <a:rPr lang="fr-FR" dirty="0" err="1" smtClean="0"/>
              <a:t>protocollo</a:t>
            </a:r>
            <a:r>
              <a:rPr lang="fr-FR" dirty="0" smtClean="0"/>
              <a:t> </a:t>
            </a:r>
            <a:r>
              <a:rPr lang="fr-FR" dirty="0"/>
              <a:t>« </a:t>
            </a:r>
            <a:r>
              <a:rPr lang="fr-FR" dirty="0" err="1" smtClean="0"/>
              <a:t>ufficiale</a:t>
            </a:r>
            <a:r>
              <a:rPr lang="fr-FR" dirty="0" smtClean="0"/>
              <a:t>  </a:t>
            </a:r>
            <a:r>
              <a:rPr lang="fr-FR" dirty="0"/>
              <a:t>» </a:t>
            </a:r>
            <a:r>
              <a:rPr lang="fr-FR" dirty="0" err="1" smtClean="0"/>
              <a:t>fino</a:t>
            </a:r>
            <a:r>
              <a:rPr lang="fr-FR" dirty="0" smtClean="0"/>
              <a:t> a  </a:t>
            </a:r>
            <a:r>
              <a:rPr lang="fr-FR" dirty="0"/>
              <a:t>7 </a:t>
            </a:r>
            <a:r>
              <a:rPr lang="fr-FR" dirty="0" err="1" smtClean="0"/>
              <a:t>Settimane</a:t>
            </a:r>
            <a:r>
              <a:rPr lang="fr-FR" dirty="0"/>
              <a:t/>
            </a:r>
            <a:br>
              <a:rPr lang="fr-FR" dirty="0"/>
            </a:br>
            <a:r>
              <a:rPr lang="it-IT" dirty="0"/>
              <a:t>(1989)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="" xmlns:a16="http://schemas.microsoft.com/office/drawing/2014/main" id="{E0429C12-C852-430B-BEBD-E57B4E8790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0074" y="2324883"/>
            <a:ext cx="696759" cy="593334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71B727D1-DF93-45C4-A06F-F3C7ADABE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764" y="2298657"/>
            <a:ext cx="767443" cy="6195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A236FE3D-EFDA-42F2-9862-84C309946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69" y="2298658"/>
            <a:ext cx="689625" cy="61955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FB735851-7C72-48C2-82A4-DBCEA8C5A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7259" y="2304131"/>
            <a:ext cx="325925" cy="34403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="" xmlns:a16="http://schemas.microsoft.com/office/drawing/2014/main" id="{A8D5E9EE-7511-4799-9516-B524B623E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006" y="2324883"/>
            <a:ext cx="325925" cy="344032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C5C8A69-9368-4072-ABAF-D7CBA124F593}"/>
              </a:ext>
            </a:extLst>
          </p:cNvPr>
          <p:cNvSpPr txBox="1"/>
          <p:nvPr/>
        </p:nvSpPr>
        <p:spPr>
          <a:xfrm>
            <a:off x="1469571" y="3939783"/>
            <a:ext cx="1992086" cy="59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BFFFEE08-0810-4A9A-B39E-7D5192AC683C}"/>
              </a:ext>
            </a:extLst>
          </p:cNvPr>
          <p:cNvSpPr/>
          <p:nvPr/>
        </p:nvSpPr>
        <p:spPr>
          <a:xfrm>
            <a:off x="782469" y="3238114"/>
            <a:ext cx="16460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/>
              <a:t>600 mg</a:t>
            </a:r>
          </a:p>
          <a:p>
            <a:r>
              <a:rPr lang="it-IT" b="1" dirty="0" err="1"/>
              <a:t>mifépristone</a:t>
            </a:r>
            <a:endParaRPr lang="it-IT" dirty="0"/>
          </a:p>
        </p:txBody>
      </p:sp>
      <p:sp>
        <p:nvSpPr>
          <p:cNvPr id="16" name="Rettangolo 15">
            <a:extLst>
              <a:ext uri="{FF2B5EF4-FFF2-40B4-BE49-F238E27FC236}">
                <a16:creationId xmlns="" xmlns:a16="http://schemas.microsoft.com/office/drawing/2014/main" id="{A0649113-8329-44F3-81FB-AEDE924F2A62}"/>
              </a:ext>
            </a:extLst>
          </p:cNvPr>
          <p:cNvSpPr/>
          <p:nvPr/>
        </p:nvSpPr>
        <p:spPr>
          <a:xfrm>
            <a:off x="5180993" y="3101983"/>
            <a:ext cx="2046235" cy="11047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/>
              <a:t>400 mg </a:t>
            </a:r>
            <a:r>
              <a:rPr lang="it-IT" b="1" dirty="0" err="1"/>
              <a:t>oral</a:t>
            </a:r>
            <a:endParaRPr lang="it-IT" b="1" dirty="0"/>
          </a:p>
          <a:p>
            <a:r>
              <a:rPr lang="it-IT" b="1" dirty="0" err="1"/>
              <a:t>misoprostol</a:t>
            </a:r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="" xmlns:a16="http://schemas.microsoft.com/office/drawing/2014/main" id="{9EBE2531-01DD-4257-BAD5-11725C5ED089}"/>
              </a:ext>
            </a:extLst>
          </p:cNvPr>
          <p:cNvSpPr/>
          <p:nvPr/>
        </p:nvSpPr>
        <p:spPr>
          <a:xfrm>
            <a:off x="8574157" y="3140708"/>
            <a:ext cx="2148272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         Visita</a:t>
            </a:r>
            <a:endParaRPr lang="it-IT" b="1" dirty="0"/>
          </a:p>
          <a:p>
            <a:r>
              <a:rPr lang="it-IT" b="1" dirty="0" smtClean="0"/>
              <a:t>     di controllo</a:t>
            </a:r>
            <a:endParaRPr lang="it-IT" dirty="0"/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348A323D-E41F-4EDB-9250-EB3B57D1D087}"/>
              </a:ext>
            </a:extLst>
          </p:cNvPr>
          <p:cNvSpPr/>
          <p:nvPr/>
        </p:nvSpPr>
        <p:spPr>
          <a:xfrm>
            <a:off x="557169" y="4897362"/>
            <a:ext cx="914400" cy="10720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giorno</a:t>
            </a:r>
          </a:p>
        </p:txBody>
      </p:sp>
      <p:sp>
        <p:nvSpPr>
          <p:cNvPr id="19" name="Freccia a destra 18">
            <a:extLst>
              <a:ext uri="{FF2B5EF4-FFF2-40B4-BE49-F238E27FC236}">
                <a16:creationId xmlns="" xmlns:a16="http://schemas.microsoft.com/office/drawing/2014/main" id="{ACFDE844-D540-4707-9BFF-5CD9EBA25EAA}"/>
              </a:ext>
            </a:extLst>
          </p:cNvPr>
          <p:cNvSpPr/>
          <p:nvPr/>
        </p:nvSpPr>
        <p:spPr>
          <a:xfrm>
            <a:off x="1590261" y="5484772"/>
            <a:ext cx="10058399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2 20">
            <a:extLst>
              <a:ext uri="{FF2B5EF4-FFF2-40B4-BE49-F238E27FC236}">
                <a16:creationId xmlns="" xmlns:a16="http://schemas.microsoft.com/office/drawing/2014/main" id="{49D46415-BE13-4925-AEC4-86D1545ACE3A}"/>
              </a:ext>
            </a:extLst>
          </p:cNvPr>
          <p:cNvCxnSpPr>
            <a:cxnSpLocks/>
          </p:cNvCxnSpPr>
          <p:nvPr/>
        </p:nvCxnSpPr>
        <p:spPr>
          <a:xfrm>
            <a:off x="2644726" y="3749483"/>
            <a:ext cx="2320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>
            <a:extLst>
              <a:ext uri="{FF2B5EF4-FFF2-40B4-BE49-F238E27FC236}">
                <a16:creationId xmlns="" xmlns:a16="http://schemas.microsoft.com/office/drawing/2014/main" id="{EE87A8A4-4231-40A0-8B33-DDEB64552592}"/>
              </a:ext>
            </a:extLst>
          </p:cNvPr>
          <p:cNvSpPr/>
          <p:nvPr/>
        </p:nvSpPr>
        <p:spPr>
          <a:xfrm>
            <a:off x="2836833" y="3101983"/>
            <a:ext cx="1692964" cy="593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36/48 ore</a:t>
            </a:r>
          </a:p>
        </p:txBody>
      </p:sp>
      <p:cxnSp>
        <p:nvCxnSpPr>
          <p:cNvPr id="25" name="Connettore 2 24">
            <a:extLst>
              <a:ext uri="{FF2B5EF4-FFF2-40B4-BE49-F238E27FC236}">
                <a16:creationId xmlns="" xmlns:a16="http://schemas.microsoft.com/office/drawing/2014/main" id="{27525D72-E15C-4285-AD94-D079F5E381F8}"/>
              </a:ext>
            </a:extLst>
          </p:cNvPr>
          <p:cNvCxnSpPr>
            <a:cxnSpLocks/>
          </p:cNvCxnSpPr>
          <p:nvPr/>
        </p:nvCxnSpPr>
        <p:spPr>
          <a:xfrm>
            <a:off x="3066757" y="5097484"/>
            <a:ext cx="0" cy="1289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="" xmlns:a16="http://schemas.microsoft.com/office/drawing/2014/main" id="{869E768A-0B32-4151-A3DD-29D52EBC01A5}"/>
              </a:ext>
            </a:extLst>
          </p:cNvPr>
          <p:cNvCxnSpPr>
            <a:cxnSpLocks/>
          </p:cNvCxnSpPr>
          <p:nvPr/>
        </p:nvCxnSpPr>
        <p:spPr>
          <a:xfrm>
            <a:off x="7106432" y="5097484"/>
            <a:ext cx="0" cy="1104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="" xmlns:a16="http://schemas.microsoft.com/office/drawing/2014/main" id="{F99036D5-9049-4497-A2E6-2E6CD74C34A6}"/>
              </a:ext>
            </a:extLst>
          </p:cNvPr>
          <p:cNvCxnSpPr>
            <a:cxnSpLocks/>
          </p:cNvCxnSpPr>
          <p:nvPr/>
        </p:nvCxnSpPr>
        <p:spPr>
          <a:xfrm>
            <a:off x="4780638" y="4972341"/>
            <a:ext cx="0" cy="1212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tangolo 34">
            <a:extLst>
              <a:ext uri="{FF2B5EF4-FFF2-40B4-BE49-F238E27FC236}">
                <a16:creationId xmlns="" xmlns:a16="http://schemas.microsoft.com/office/drawing/2014/main" id="{139D355E-CFB0-4A6B-B971-FBE87B65FA6B}"/>
              </a:ext>
            </a:extLst>
          </p:cNvPr>
          <p:cNvSpPr/>
          <p:nvPr/>
        </p:nvSpPr>
        <p:spPr>
          <a:xfrm>
            <a:off x="1763485" y="4931581"/>
            <a:ext cx="1246570" cy="593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1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="" xmlns:a16="http://schemas.microsoft.com/office/drawing/2014/main" id="{5EE71E00-8D12-441E-9F7F-A645C22D7CC4}"/>
              </a:ext>
            </a:extLst>
          </p:cNvPr>
          <p:cNvSpPr/>
          <p:nvPr/>
        </p:nvSpPr>
        <p:spPr>
          <a:xfrm>
            <a:off x="3628854" y="4931581"/>
            <a:ext cx="914400" cy="57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2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="" xmlns:a16="http://schemas.microsoft.com/office/drawing/2014/main" id="{A0928B6F-1E0D-4BB1-A98F-4E5B0003976F}"/>
              </a:ext>
            </a:extLst>
          </p:cNvPr>
          <p:cNvSpPr/>
          <p:nvPr/>
        </p:nvSpPr>
        <p:spPr>
          <a:xfrm>
            <a:off x="5265456" y="4867622"/>
            <a:ext cx="1420825" cy="681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3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="" xmlns:a16="http://schemas.microsoft.com/office/drawing/2014/main" id="{F1BE3207-08B6-46AA-9393-058E17174196}"/>
              </a:ext>
            </a:extLst>
          </p:cNvPr>
          <p:cNvSpPr/>
          <p:nvPr/>
        </p:nvSpPr>
        <p:spPr>
          <a:xfrm>
            <a:off x="8574157" y="4897362"/>
            <a:ext cx="1887517" cy="681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15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="" xmlns:a16="http://schemas.microsoft.com/office/drawing/2014/main" id="{A0649113-8329-44F3-81FB-AEDE924F2A62}"/>
              </a:ext>
            </a:extLst>
          </p:cNvPr>
          <p:cNvSpPr/>
          <p:nvPr/>
        </p:nvSpPr>
        <p:spPr>
          <a:xfrm>
            <a:off x="5123888" y="3101983"/>
            <a:ext cx="2046235" cy="11047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/>
              <a:t>400 mg </a:t>
            </a:r>
            <a:r>
              <a:rPr lang="it-IT" b="1" dirty="0" err="1"/>
              <a:t>oral</a:t>
            </a:r>
            <a:endParaRPr lang="it-IT" b="1" dirty="0"/>
          </a:p>
          <a:p>
            <a:r>
              <a:rPr lang="it-IT" b="1" dirty="0" err="1"/>
              <a:t>misoprostol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6609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2870163-C1FB-4D58-B880-E919A702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alternative</a:t>
            </a:r>
            <a:r>
              <a:rPr lang="it-IT" b="1" dirty="0"/>
              <a:t/>
            </a:r>
            <a:br>
              <a:rPr lang="it-IT" b="1" dirty="0"/>
            </a:br>
            <a:r>
              <a:rPr lang="it-IT" dirty="0" smtClean="0"/>
              <a:t>al protocollo </a:t>
            </a:r>
            <a:r>
              <a:rPr lang="it-IT" dirty="0"/>
              <a:t>standard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B32C810-07C0-43FB-9E58-FBF2B788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 200 mg versus 600mg </a:t>
            </a:r>
            <a:r>
              <a:rPr lang="it-IT" dirty="0" smtClean="0"/>
              <a:t>di </a:t>
            </a:r>
            <a:r>
              <a:rPr lang="it-IT" dirty="0" err="1" smtClean="0"/>
              <a:t>mifepristone</a:t>
            </a:r>
            <a:endParaRPr lang="it-IT" dirty="0" smtClean="0"/>
          </a:p>
          <a:p>
            <a:endParaRPr lang="it-IT" dirty="0"/>
          </a:p>
          <a:p>
            <a:r>
              <a:rPr lang="fr-FR" dirty="0"/>
              <a:t> </a:t>
            </a:r>
            <a:r>
              <a:rPr lang="fr-FR" dirty="0" err="1" smtClean="0"/>
              <a:t>Dosi</a:t>
            </a:r>
            <a:r>
              <a:rPr lang="fr-FR" dirty="0" smtClean="0"/>
              <a:t>, via e  </a:t>
            </a:r>
            <a:r>
              <a:rPr lang="fr-FR" dirty="0" err="1" smtClean="0"/>
              <a:t>intervallo</a:t>
            </a:r>
            <a:r>
              <a:rPr lang="fr-FR" dirty="0" smtClean="0"/>
              <a:t> di </a:t>
            </a:r>
            <a:r>
              <a:rPr lang="fr-FR" dirty="0" err="1" smtClean="0"/>
              <a:t>somministrazione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misoprostolo</a:t>
            </a:r>
            <a:endParaRPr lang="fr-FR" dirty="0"/>
          </a:p>
          <a:p>
            <a:pPr marL="0" indent="0">
              <a:buNone/>
            </a:pPr>
            <a:endParaRPr lang="it-IT" dirty="0"/>
          </a:p>
          <a:p>
            <a:r>
              <a:rPr lang="fr-FR" dirty="0"/>
              <a:t> </a:t>
            </a:r>
            <a:r>
              <a:rPr lang="fr-FR" dirty="0" err="1" smtClean="0"/>
              <a:t>Utilizzo</a:t>
            </a:r>
            <a:r>
              <a:rPr lang="fr-FR" dirty="0" smtClean="0"/>
              <a:t> al di </a:t>
            </a:r>
            <a:r>
              <a:rPr lang="fr-FR" dirty="0" err="1" smtClean="0"/>
              <a:t>fuori</a:t>
            </a:r>
            <a:r>
              <a:rPr lang="fr-FR" dirty="0" smtClean="0"/>
              <a:t> </a:t>
            </a:r>
            <a:r>
              <a:rPr lang="fr-FR" dirty="0" err="1" smtClean="0"/>
              <a:t>dell’ospedale</a:t>
            </a:r>
            <a:r>
              <a:rPr lang="fr-FR" dirty="0" smtClean="0"/>
              <a:t> ,a </a:t>
            </a:r>
            <a:r>
              <a:rPr lang="fr-FR" dirty="0" err="1" smtClean="0"/>
              <a:t>domicilio,telemedicina</a:t>
            </a:r>
            <a:endParaRPr lang="fr-FR" dirty="0" smtClean="0"/>
          </a:p>
          <a:p>
            <a:endParaRPr lang="fr-FR" dirty="0"/>
          </a:p>
          <a:p>
            <a:r>
              <a:rPr lang="fr-FR" dirty="0"/>
              <a:t> </a:t>
            </a:r>
            <a:r>
              <a:rPr lang="fr-FR" dirty="0" err="1" smtClean="0"/>
              <a:t>Estensione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termine </a:t>
            </a:r>
            <a:r>
              <a:rPr lang="fr-FR" dirty="0" err="1" smtClean="0"/>
              <a:t>oltre</a:t>
            </a:r>
            <a:r>
              <a:rPr lang="fr-FR" dirty="0" smtClean="0"/>
              <a:t> le 7 </a:t>
            </a:r>
            <a:r>
              <a:rPr lang="fr-FR" dirty="0" err="1" smtClean="0"/>
              <a:t>settimane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841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DF83122-8FAB-4E24-ADE7-1D54D58F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Mifépristone</a:t>
            </a:r>
            <a:br>
              <a:rPr lang="it-IT" b="1" dirty="0"/>
            </a:br>
            <a:r>
              <a:rPr lang="de-DE" dirty="0"/>
              <a:t>200 mg versus 600 mg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210EEF3-1200-4C54-854D-34BC8F4A5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• </a:t>
            </a:r>
            <a:r>
              <a:rPr lang="fr-FR" dirty="0" err="1" smtClean="0"/>
              <a:t>nessuna</a:t>
            </a:r>
            <a:r>
              <a:rPr lang="fr-FR" dirty="0" smtClean="0"/>
              <a:t> </a:t>
            </a:r>
            <a:r>
              <a:rPr lang="fr-FR" dirty="0" err="1" smtClean="0"/>
              <a:t>differenza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successo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• </a:t>
            </a:r>
            <a:r>
              <a:rPr lang="fr-FR" dirty="0" smtClean="0"/>
              <a:t>un </a:t>
            </a:r>
            <a:r>
              <a:rPr lang="fr-FR" dirty="0" err="1" smtClean="0"/>
              <a:t>lieve</a:t>
            </a:r>
            <a:r>
              <a:rPr lang="fr-FR" dirty="0" smtClean="0"/>
              <a:t> 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gravidanza</a:t>
            </a:r>
            <a:r>
              <a:rPr lang="fr-FR" dirty="0" smtClean="0"/>
              <a:t> </a:t>
            </a:r>
            <a:r>
              <a:rPr lang="fr-FR" dirty="0" err="1" smtClean="0"/>
              <a:t>evolutiva</a:t>
            </a:r>
            <a:r>
              <a:rPr lang="fr-FR" dirty="0" smtClean="0"/>
              <a:t> </a:t>
            </a:r>
            <a:r>
              <a:rPr lang="fr-FR" dirty="0"/>
              <a:t>(0,4 %) </a:t>
            </a:r>
            <a:r>
              <a:rPr lang="fr-FR" dirty="0" smtClean="0"/>
              <a:t>se si     </a:t>
            </a:r>
            <a:r>
              <a:rPr lang="fr-FR" dirty="0" err="1" smtClean="0"/>
              <a:t>utilizzano</a:t>
            </a:r>
            <a:r>
              <a:rPr lang="fr-FR" dirty="0" smtClean="0"/>
              <a:t> </a:t>
            </a:r>
            <a:r>
              <a:rPr lang="fr-FR" dirty="0" err="1" smtClean="0"/>
              <a:t>meno</a:t>
            </a:r>
            <a:r>
              <a:rPr lang="fr-FR" dirty="0" smtClean="0"/>
              <a:t> di  </a:t>
            </a:r>
            <a:r>
              <a:rPr lang="fr-FR" dirty="0"/>
              <a:t>400mg </a:t>
            </a:r>
            <a:r>
              <a:rPr lang="fr-FR" dirty="0" smtClean="0"/>
              <a:t>di</a:t>
            </a:r>
            <a:r>
              <a:rPr lang="fr-FR" dirty="0"/>
              <a:t> </a:t>
            </a:r>
            <a:r>
              <a:rPr lang="it-IT" dirty="0" err="1" smtClean="0"/>
              <a:t>misoprostolo</a:t>
            </a:r>
            <a:r>
              <a:rPr lang="it-IT" dirty="0" smtClean="0"/>
              <a:t> per via orale</a:t>
            </a:r>
          </a:p>
          <a:p>
            <a:endParaRPr lang="it-IT" dirty="0"/>
          </a:p>
          <a:p>
            <a:r>
              <a:rPr lang="fr-FR" dirty="0"/>
              <a:t>• </a:t>
            </a:r>
            <a:r>
              <a:rPr lang="fr-FR" dirty="0" err="1" smtClean="0"/>
              <a:t>nonostante</a:t>
            </a:r>
            <a:r>
              <a:rPr lang="fr-FR" dirty="0" smtClean="0"/>
              <a:t> </a:t>
            </a:r>
            <a:r>
              <a:rPr lang="fr-FR" dirty="0" err="1" smtClean="0"/>
              <a:t>tutto</a:t>
            </a:r>
            <a:r>
              <a:rPr lang="fr-FR" dirty="0" smtClean="0"/>
              <a:t>, la dose di </a:t>
            </a:r>
            <a:r>
              <a:rPr lang="fr-FR" dirty="0"/>
              <a:t>600 mg </a:t>
            </a:r>
            <a:r>
              <a:rPr lang="fr-FR" dirty="0" err="1" smtClean="0"/>
              <a:t>viene</a:t>
            </a:r>
            <a:r>
              <a:rPr lang="fr-FR" dirty="0" smtClean="0"/>
              <a:t> </a:t>
            </a:r>
            <a:r>
              <a:rPr lang="fr-FR" dirty="0" err="1" smtClean="0"/>
              <a:t>mantenuta</a:t>
            </a:r>
            <a:endParaRPr lang="fr-FR" dirty="0"/>
          </a:p>
          <a:p>
            <a:r>
              <a:rPr lang="fr-FR" dirty="0" err="1" smtClean="0"/>
              <a:t>Malgrado</a:t>
            </a:r>
            <a:r>
              <a:rPr lang="fr-FR" dirty="0" smtClean="0"/>
              <a:t> le </a:t>
            </a:r>
            <a:r>
              <a:rPr lang="fr-FR" dirty="0" err="1" smtClean="0"/>
              <a:t>raccomandazioni</a:t>
            </a:r>
            <a:r>
              <a:rPr lang="fr-FR" dirty="0" smtClean="0"/>
              <a:t> delle </a:t>
            </a:r>
            <a:r>
              <a:rPr lang="fr-FR" dirty="0" err="1" smtClean="0"/>
              <a:t>società</a:t>
            </a:r>
            <a:r>
              <a:rPr lang="fr-FR" dirty="0" smtClean="0"/>
              <a:t> </a:t>
            </a:r>
            <a:r>
              <a:rPr lang="fr-FR" dirty="0" err="1" smtClean="0"/>
              <a:t>scientifiche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(HAS,</a:t>
            </a:r>
            <a:r>
              <a:rPr lang="it-IT" dirty="0" smtClean="0"/>
              <a:t>RCOG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4712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F10582C-A573-467A-9501-18DD8F613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Dosi, vie e momento</a:t>
            </a:r>
            <a:r>
              <a:rPr lang="it-IT" b="1" dirty="0"/>
              <a:t/>
            </a:r>
            <a:br>
              <a:rPr lang="it-IT" b="1" dirty="0"/>
            </a:br>
            <a:r>
              <a:rPr lang="it-IT" dirty="0" smtClean="0"/>
              <a:t>di somministrazione  del </a:t>
            </a:r>
            <a:r>
              <a:rPr lang="it-IT" dirty="0"/>
              <a:t>misoprostol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C65140C-8499-426D-8000-CB1363E37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• </a:t>
            </a:r>
            <a:r>
              <a:rPr lang="it-IT" dirty="0" smtClean="0"/>
              <a:t>Dosi di </a:t>
            </a:r>
            <a:r>
              <a:rPr lang="it-IT" dirty="0" err="1"/>
              <a:t>misoprostol</a:t>
            </a:r>
            <a:r>
              <a:rPr lang="it-IT" dirty="0"/>
              <a:t> </a:t>
            </a:r>
            <a:r>
              <a:rPr lang="it-IT" dirty="0" smtClean="0"/>
              <a:t>di 400</a:t>
            </a:r>
            <a:r>
              <a:rPr lang="it-IT" dirty="0"/>
              <a:t>, 600 </a:t>
            </a:r>
            <a:r>
              <a:rPr lang="it-IT" dirty="0" smtClean="0"/>
              <a:t>e </a:t>
            </a:r>
            <a:r>
              <a:rPr lang="it-IT" dirty="0"/>
              <a:t>800 </a:t>
            </a:r>
            <a:r>
              <a:rPr lang="it-IT" dirty="0" err="1" smtClean="0"/>
              <a:t>mcg</a:t>
            </a:r>
            <a:endParaRPr lang="it-IT" dirty="0" smtClean="0"/>
          </a:p>
          <a:p>
            <a:endParaRPr lang="it-IT" dirty="0"/>
          </a:p>
          <a:p>
            <a:r>
              <a:rPr lang="fr-FR" dirty="0" smtClean="0"/>
              <a:t>L’</a:t>
            </a:r>
            <a:r>
              <a:rPr lang="fr-FR" dirty="0" err="1" smtClean="0"/>
              <a:t>aumento</a:t>
            </a:r>
            <a:r>
              <a:rPr lang="fr-FR" dirty="0" smtClean="0"/>
              <a:t> delle  </a:t>
            </a:r>
            <a:r>
              <a:rPr lang="fr-FR" dirty="0" err="1" smtClean="0"/>
              <a:t>dossi</a:t>
            </a:r>
            <a:r>
              <a:rPr lang="fr-FR" dirty="0" smtClean="0"/>
              <a:t> di </a:t>
            </a:r>
            <a:r>
              <a:rPr lang="fr-FR" dirty="0" err="1" smtClean="0"/>
              <a:t>misoprostolo</a:t>
            </a:r>
            <a:r>
              <a:rPr lang="fr-FR" dirty="0" smtClean="0"/>
              <a:t> </a:t>
            </a:r>
            <a:r>
              <a:rPr lang="fr-FR" dirty="0" err="1" smtClean="0"/>
              <a:t>aumenta</a:t>
            </a:r>
            <a:endParaRPr lang="fr-FR" dirty="0"/>
          </a:p>
          <a:p>
            <a:r>
              <a:rPr lang="fr-FR" dirty="0" smtClean="0"/>
              <a:t>l’</a:t>
            </a:r>
            <a:r>
              <a:rPr lang="fr-FR" dirty="0" err="1" smtClean="0"/>
              <a:t>efficacia</a:t>
            </a:r>
            <a:r>
              <a:rPr lang="fr-FR" dirty="0" smtClean="0"/>
              <a:t> </a:t>
            </a:r>
            <a:r>
              <a:rPr lang="fr-FR" dirty="0" err="1" smtClean="0"/>
              <a:t>senza</a:t>
            </a:r>
            <a:r>
              <a:rPr lang="fr-FR" dirty="0" smtClean="0"/>
              <a:t> </a:t>
            </a:r>
            <a:r>
              <a:rPr lang="fr-FR" dirty="0" err="1" smtClean="0"/>
              <a:t>aumentare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effeti</a:t>
            </a:r>
            <a:r>
              <a:rPr lang="fr-FR" dirty="0" smtClean="0"/>
              <a:t> </a:t>
            </a:r>
            <a:r>
              <a:rPr lang="fr-FR" dirty="0" err="1" smtClean="0"/>
              <a:t>secondari</a:t>
            </a:r>
            <a:endParaRPr lang="fr-FR" dirty="0"/>
          </a:p>
          <a:p>
            <a:r>
              <a:rPr lang="fr-FR" dirty="0" smtClean="0"/>
              <a:t>24</a:t>
            </a:r>
            <a:r>
              <a:rPr lang="fr-FR" dirty="0"/>
              <a:t>, 36, 48h après la mifépristone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8133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7DA89DD-CCEF-407F-AC2B-7E1F7F802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Cinetica del </a:t>
            </a:r>
            <a:r>
              <a:rPr lang="it-IT" b="1" dirty="0" err="1" smtClean="0"/>
              <a:t>misoprostolo</a:t>
            </a:r>
            <a:r>
              <a:rPr lang="it-IT" b="1" dirty="0"/>
              <a:t/>
            </a:r>
            <a:br>
              <a:rPr lang="it-IT" b="1" dirty="0"/>
            </a:br>
            <a:r>
              <a:rPr lang="fr-FR" dirty="0" smtClean="0"/>
              <a:t>in </a:t>
            </a:r>
            <a:r>
              <a:rPr lang="fr-FR" dirty="0" err="1" smtClean="0"/>
              <a:t>funzione</a:t>
            </a:r>
            <a:r>
              <a:rPr lang="fr-FR" dirty="0" smtClean="0"/>
              <a:t> delle vie di </a:t>
            </a:r>
            <a:r>
              <a:rPr lang="fr-FR" dirty="0" err="1" smtClean="0"/>
              <a:t>soministrazione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F088E64C-5597-4B47-8BD6-A491E57AEC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Segnaposto contenuto 6">
            <a:extLst>
              <a:ext uri="{FF2B5EF4-FFF2-40B4-BE49-F238E27FC236}">
                <a16:creationId xmlns="" xmlns:a16="http://schemas.microsoft.com/office/drawing/2014/main" id="{6BA080D4-EDF2-4E6C-AB7A-45C5953E499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08812" y="3021036"/>
            <a:ext cx="4019739" cy="2652665"/>
          </a:xfrm>
          <a:prstGeom prst="rect">
            <a:avLst/>
          </a:prstGeom>
        </p:spPr>
      </p:pic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81339DC4-3F9F-4F11-8F68-B83255883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E3F813F6-FDD2-4803-9483-9358E9145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352926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• </a:t>
            </a:r>
            <a:r>
              <a:rPr lang="it-IT" b="1" dirty="0" smtClean="0"/>
              <a:t>Orale </a:t>
            </a:r>
            <a:r>
              <a:rPr lang="it-IT" b="1" dirty="0"/>
              <a:t>: </a:t>
            </a:r>
            <a:r>
              <a:rPr lang="it-IT" dirty="0" smtClean="0"/>
              <a:t>picco </a:t>
            </a:r>
            <a:r>
              <a:rPr lang="it-IT" dirty="0"/>
              <a:t>i</a:t>
            </a:r>
            <a:r>
              <a:rPr lang="it-IT" dirty="0" smtClean="0"/>
              <a:t>n </a:t>
            </a:r>
            <a:r>
              <a:rPr lang="it-IT" dirty="0"/>
              <a:t>30 </a:t>
            </a:r>
            <a:r>
              <a:rPr lang="it-IT" dirty="0" err="1" smtClean="0"/>
              <a:t>min</a:t>
            </a:r>
            <a:r>
              <a:rPr lang="it-IT" dirty="0" smtClean="0"/>
              <a:t> dopo la somministrazione</a:t>
            </a:r>
            <a:r>
              <a:rPr lang="it-IT" dirty="0"/>
              <a:t> </a:t>
            </a:r>
            <a:r>
              <a:rPr lang="fr-FR" dirty="0" smtClean="0"/>
              <a:t>e </a:t>
            </a:r>
            <a:r>
              <a:rPr lang="fr-FR" dirty="0" err="1" smtClean="0"/>
              <a:t>caduta</a:t>
            </a:r>
            <a:r>
              <a:rPr lang="fr-FR" dirty="0" smtClean="0"/>
              <a:t> </a:t>
            </a:r>
            <a:r>
              <a:rPr lang="fr-FR" dirty="0" err="1" smtClean="0"/>
              <a:t>rapida</a:t>
            </a:r>
            <a:r>
              <a:rPr lang="fr-FR" dirty="0" smtClean="0"/>
              <a:t> </a:t>
            </a:r>
            <a:r>
              <a:rPr lang="fr-FR" dirty="0" err="1" smtClean="0"/>
              <a:t>entro</a:t>
            </a:r>
            <a:r>
              <a:rPr lang="fr-FR" dirty="0" smtClean="0"/>
              <a:t> 2 ore</a:t>
            </a:r>
          </a:p>
          <a:p>
            <a:endParaRPr lang="fr-FR" dirty="0"/>
          </a:p>
          <a:p>
            <a:r>
              <a:rPr lang="it-IT" dirty="0"/>
              <a:t>• </a:t>
            </a:r>
            <a:r>
              <a:rPr lang="it-IT" b="1" dirty="0" smtClean="0"/>
              <a:t>Buccale </a:t>
            </a:r>
            <a:r>
              <a:rPr lang="it-IT" b="1" dirty="0"/>
              <a:t>: </a:t>
            </a:r>
            <a:r>
              <a:rPr lang="it-IT" dirty="0" smtClean="0"/>
              <a:t>picco meno elevato e più tardivo, mantiene il tasso (come la via vaginale)</a:t>
            </a:r>
          </a:p>
          <a:p>
            <a:endParaRPr lang="it-IT" dirty="0"/>
          </a:p>
          <a:p>
            <a:r>
              <a:rPr lang="it-IT" dirty="0" smtClean="0"/>
              <a:t>• </a:t>
            </a:r>
            <a:r>
              <a:rPr lang="it-IT" b="1" dirty="0" err="1"/>
              <a:t>Sublingual</a:t>
            </a:r>
            <a:r>
              <a:rPr lang="it-IT" b="1" dirty="0"/>
              <a:t> : </a:t>
            </a:r>
            <a:r>
              <a:rPr lang="it-IT" dirty="0" smtClean="0"/>
              <a:t>assorbimento </a:t>
            </a:r>
            <a:r>
              <a:rPr lang="it-IT" dirty="0" err="1" smtClean="0"/>
              <a:t>rapido,e</a:t>
            </a:r>
            <a:r>
              <a:rPr lang="it-IT" dirty="0" smtClean="0"/>
              <a:t> picco </a:t>
            </a:r>
            <a:r>
              <a:rPr lang="it-IT" dirty="0" err="1" smtClean="0"/>
              <a:t>elevato,mantiene</a:t>
            </a:r>
            <a:r>
              <a:rPr lang="it-IT" dirty="0" smtClean="0"/>
              <a:t> il livello</a:t>
            </a:r>
          </a:p>
          <a:p>
            <a:endParaRPr lang="it-IT" dirty="0" smtClean="0"/>
          </a:p>
          <a:p>
            <a:r>
              <a:rPr lang="it-IT" dirty="0" smtClean="0"/>
              <a:t>• </a:t>
            </a:r>
            <a:r>
              <a:rPr lang="it-IT" b="1" dirty="0" err="1"/>
              <a:t>Vaginal</a:t>
            </a:r>
            <a:r>
              <a:rPr lang="it-IT" b="1" dirty="0"/>
              <a:t> : </a:t>
            </a:r>
            <a:r>
              <a:rPr lang="it-IT" dirty="0" smtClean="0"/>
              <a:t>picco in  </a:t>
            </a:r>
            <a:r>
              <a:rPr lang="it-IT" dirty="0"/>
              <a:t>80 </a:t>
            </a:r>
            <a:r>
              <a:rPr lang="it-IT" dirty="0" err="1" smtClean="0"/>
              <a:t>min</a:t>
            </a:r>
            <a:r>
              <a:rPr lang="it-IT" dirty="0" smtClean="0"/>
              <a:t> dopo la somministrazione e resta elevato per 24 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7255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022516C-C244-41E0-92B7-8F81F0C63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2275166"/>
            <a:ext cx="8933688" cy="679050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/>
              <a:t>Dosi, via e momento della somministrazione del </a:t>
            </a:r>
            <a:r>
              <a:rPr lang="it-IT" sz="2400" b="1" dirty="0" err="1" smtClean="0"/>
              <a:t>misoprostolo</a:t>
            </a:r>
            <a:r>
              <a:rPr lang="it-IT" sz="2400" b="1" dirty="0"/>
              <a:t/>
            </a:r>
            <a:br>
              <a:rPr lang="it-IT" sz="2400" b="1" dirty="0"/>
            </a:br>
            <a:endParaRPr lang="it-IT" sz="2400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7EBC63FF-2018-4C12-9D70-BA81E96F7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56" y="3429000"/>
            <a:ext cx="8939784" cy="1710262"/>
          </a:xfrm>
        </p:spPr>
        <p:txBody>
          <a:bodyPr>
            <a:normAutofit/>
          </a:bodyPr>
          <a:lstStyle/>
          <a:p>
            <a:pPr algn="l"/>
            <a:r>
              <a:rPr lang="fr-FR" dirty="0">
                <a:solidFill>
                  <a:schemeClr val="tx1"/>
                </a:solidFill>
              </a:rPr>
              <a:t>• 24, 36, 48h </a:t>
            </a:r>
            <a:r>
              <a:rPr lang="fr-FR" dirty="0" err="1" smtClean="0">
                <a:solidFill>
                  <a:schemeClr val="tx1"/>
                </a:solidFill>
              </a:rPr>
              <a:t>dopo</a:t>
            </a:r>
            <a:r>
              <a:rPr lang="fr-FR" dirty="0" smtClean="0">
                <a:solidFill>
                  <a:schemeClr val="tx1"/>
                </a:solidFill>
              </a:rPr>
              <a:t> il </a:t>
            </a:r>
            <a:r>
              <a:rPr lang="fr-FR" dirty="0" err="1" smtClean="0">
                <a:solidFill>
                  <a:schemeClr val="tx1"/>
                </a:solidFill>
              </a:rPr>
              <a:t>mifépristone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La </a:t>
            </a:r>
            <a:r>
              <a:rPr lang="fr-FR" dirty="0" err="1" smtClean="0">
                <a:solidFill>
                  <a:schemeClr val="tx1"/>
                </a:solidFill>
              </a:rPr>
              <a:t>somministrazione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 err="1" smtClean="0">
                <a:solidFill>
                  <a:schemeClr val="tx1"/>
                </a:solidFill>
              </a:rPr>
              <a:t>del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misoprostolo</a:t>
            </a:r>
            <a:r>
              <a:rPr lang="fr-FR" dirty="0" smtClean="0">
                <a:solidFill>
                  <a:schemeClr val="tx1"/>
                </a:solidFill>
              </a:rPr>
              <a:t> si </a:t>
            </a:r>
            <a:r>
              <a:rPr lang="fr-FR" dirty="0" err="1" smtClean="0">
                <a:solidFill>
                  <a:schemeClr val="tx1"/>
                </a:solidFill>
              </a:rPr>
              <a:t>può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fare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tra</a:t>
            </a:r>
            <a:r>
              <a:rPr lang="fr-FR" dirty="0" smtClean="0">
                <a:solidFill>
                  <a:schemeClr val="tx1"/>
                </a:solidFill>
              </a:rPr>
              <a:t> le 24 e 48 ore </a:t>
            </a:r>
            <a:r>
              <a:rPr lang="fr-FR" dirty="0" err="1" smtClean="0">
                <a:solidFill>
                  <a:schemeClr val="tx1"/>
                </a:solidFill>
              </a:rPr>
              <a:t>dopo</a:t>
            </a:r>
            <a:r>
              <a:rPr lang="fr-FR" dirty="0" smtClean="0">
                <a:solidFill>
                  <a:schemeClr val="tx1"/>
                </a:solidFill>
              </a:rPr>
              <a:t> l’</a:t>
            </a:r>
            <a:r>
              <a:rPr lang="fr-FR" dirty="0" err="1" smtClean="0">
                <a:solidFill>
                  <a:schemeClr val="tx1"/>
                </a:solidFill>
              </a:rPr>
              <a:t>assunzione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del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mifepristone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senza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modifocarne</a:t>
            </a:r>
            <a:r>
              <a:rPr lang="fr-FR" dirty="0" smtClean="0">
                <a:solidFill>
                  <a:schemeClr val="tx1"/>
                </a:solidFill>
              </a:rPr>
              <a:t> l’</a:t>
            </a:r>
            <a:r>
              <a:rPr lang="fr-FR" dirty="0" err="1" smtClean="0">
                <a:solidFill>
                  <a:schemeClr val="tx1"/>
                </a:solidFill>
              </a:rPr>
              <a:t>efficacia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• migliora l’accettabilità(week </a:t>
            </a:r>
            <a:r>
              <a:rPr lang="it-IT" dirty="0">
                <a:solidFill>
                  <a:schemeClr val="tx1"/>
                </a:solidFill>
              </a:rPr>
              <a:t>end)</a:t>
            </a:r>
          </a:p>
        </p:txBody>
      </p:sp>
    </p:spTree>
    <p:extLst>
      <p:ext uri="{BB962C8B-B14F-4D97-AF65-F5344CB8AC3E}">
        <p14:creationId xmlns:p14="http://schemas.microsoft.com/office/powerpoint/2010/main" val="433709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963175E-0E18-46D1-8EFA-EE3705697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091" y="1017431"/>
            <a:ext cx="8933688" cy="1100553"/>
          </a:xfrm>
        </p:spPr>
        <p:txBody>
          <a:bodyPr>
            <a:normAutofit/>
          </a:bodyPr>
          <a:lstStyle/>
          <a:p>
            <a:r>
              <a:rPr lang="it-IT" sz="3100" dirty="0" smtClean="0"/>
              <a:t>Utilizzo al di fuori dell’ospedale ,a casa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A6FFB5B-E32F-41CE-ADA1-58BE51141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544" y="2821860"/>
            <a:ext cx="8939784" cy="222725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Il </a:t>
            </a:r>
            <a:r>
              <a:rPr lang="fr-FR" b="1" dirty="0" err="1" smtClean="0">
                <a:solidFill>
                  <a:schemeClr val="tx1"/>
                </a:solidFill>
              </a:rPr>
              <a:t>metodo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farmacologico</a:t>
            </a:r>
            <a:r>
              <a:rPr lang="fr-FR" b="1" dirty="0" smtClean="0">
                <a:solidFill>
                  <a:schemeClr val="tx1"/>
                </a:solidFill>
              </a:rPr>
              <a:t> non </a:t>
            </a:r>
            <a:r>
              <a:rPr lang="fr-FR" b="1" dirty="0" err="1" smtClean="0">
                <a:solidFill>
                  <a:schemeClr val="tx1"/>
                </a:solidFill>
              </a:rPr>
              <a:t>necessita</a:t>
            </a:r>
            <a:r>
              <a:rPr lang="fr-FR" b="1" dirty="0" smtClean="0">
                <a:solidFill>
                  <a:schemeClr val="tx1"/>
                </a:solidFill>
              </a:rPr>
              <a:t> di </a:t>
            </a:r>
            <a:r>
              <a:rPr lang="fr-FR" b="1" dirty="0" err="1" smtClean="0">
                <a:solidFill>
                  <a:schemeClr val="tx1"/>
                </a:solidFill>
              </a:rPr>
              <a:t>ospedalizzazione</a:t>
            </a:r>
            <a:r>
              <a:rPr lang="fr-FR" b="1" dirty="0" smtClean="0">
                <a:solidFill>
                  <a:schemeClr val="tx1"/>
                </a:solidFill>
              </a:rPr>
              <a:t> (in Francia da circa il 2004)  </a:t>
            </a:r>
            <a:r>
              <a:rPr lang="fr-FR" b="1" dirty="0" err="1" smtClean="0">
                <a:solidFill>
                  <a:schemeClr val="tx1"/>
                </a:solidFill>
              </a:rPr>
              <a:t>dopo</a:t>
            </a:r>
            <a:r>
              <a:rPr lang="fr-FR" b="1" dirty="0" smtClean="0">
                <a:solidFill>
                  <a:schemeClr val="tx1"/>
                </a:solidFill>
              </a:rPr>
              <a:t> la </a:t>
            </a:r>
            <a:r>
              <a:rPr lang="fr-FR" b="1" dirty="0" err="1" smtClean="0">
                <a:solidFill>
                  <a:schemeClr val="tx1"/>
                </a:solidFill>
              </a:rPr>
              <a:t>presa</a:t>
            </a:r>
            <a:r>
              <a:rPr lang="fr-FR" b="1" dirty="0" smtClean="0">
                <a:solidFill>
                  <a:schemeClr val="tx1"/>
                </a:solidFill>
              </a:rPr>
              <a:t> delle prostaglandine </a:t>
            </a:r>
            <a:r>
              <a:rPr lang="fr-FR" b="1" dirty="0" err="1" smtClean="0">
                <a:solidFill>
                  <a:schemeClr val="tx1"/>
                </a:solidFill>
              </a:rPr>
              <a:t>pe</a:t>
            </a:r>
            <a:r>
              <a:rPr lang="fr-FR" b="1" dirty="0" smtClean="0">
                <a:solidFill>
                  <a:schemeClr val="tx1"/>
                </a:solidFill>
              </a:rPr>
              <a:t>  via </a:t>
            </a:r>
            <a:r>
              <a:rPr lang="fr-FR" b="1" dirty="0" err="1" smtClean="0">
                <a:solidFill>
                  <a:schemeClr val="tx1"/>
                </a:solidFill>
              </a:rPr>
              <a:t>della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rarità</a:t>
            </a:r>
            <a:r>
              <a:rPr lang="fr-FR" b="1" dirty="0" smtClean="0">
                <a:solidFill>
                  <a:schemeClr val="tx1"/>
                </a:solidFill>
              </a:rPr>
              <a:t> delle  </a:t>
            </a:r>
            <a:r>
              <a:rPr lang="fr-FR" b="1" dirty="0" err="1" smtClean="0">
                <a:solidFill>
                  <a:schemeClr val="tx1"/>
                </a:solidFill>
              </a:rPr>
              <a:t>complicazioni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88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="" xmlns:a16="http://schemas.microsoft.com/office/drawing/2014/main" id="{F981B10A-1233-4011-A787-8986ADD5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Cosa si può concludere dagli studi ?</a:t>
            </a: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="" xmlns:a16="http://schemas.microsoft.com/office/drawing/2014/main" id="{39A29AB7-7B83-4975-8962-A688321176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762" y="1812746"/>
            <a:ext cx="10903038" cy="4351338"/>
          </a:xfrm>
        </p:spPr>
        <p:txBody>
          <a:bodyPr>
            <a:normAutofit/>
          </a:bodyPr>
          <a:lstStyle/>
          <a:p>
            <a:r>
              <a:rPr lang="it-IT" dirty="0"/>
              <a:t> </a:t>
            </a:r>
            <a:r>
              <a:rPr lang="it-IT" b="1" dirty="0" smtClean="0"/>
              <a:t>Eccellente efficacia</a:t>
            </a:r>
            <a:endParaRPr lang="it-IT" b="1" dirty="0"/>
          </a:p>
          <a:p>
            <a:r>
              <a:rPr lang="it-IT" dirty="0" smtClean="0"/>
              <a:t>L’associazione dei due prodotti fino alla 7* settima induce l’aborto</a:t>
            </a:r>
          </a:p>
          <a:p>
            <a:pPr marL="0" indent="0">
              <a:buNone/>
            </a:pPr>
            <a:r>
              <a:rPr lang="fr-FR" b="1" dirty="0" smtClean="0"/>
              <a:t>         </a:t>
            </a:r>
            <a:r>
              <a:rPr lang="fr-FR" b="1" dirty="0" err="1" smtClean="0"/>
              <a:t>Nel</a:t>
            </a:r>
            <a:r>
              <a:rPr lang="fr-FR" b="1" dirty="0" smtClean="0"/>
              <a:t> 95-98 </a:t>
            </a:r>
            <a:r>
              <a:rPr lang="fr-FR" b="1" dirty="0"/>
              <a:t>% </a:t>
            </a:r>
            <a:r>
              <a:rPr lang="fr-FR" b="1" dirty="0" smtClean="0"/>
              <a:t>dei </a:t>
            </a:r>
            <a:r>
              <a:rPr lang="fr-FR" b="1" dirty="0" err="1" smtClean="0"/>
              <a:t>casi</a:t>
            </a:r>
            <a:r>
              <a:rPr lang="fr-FR" b="1" dirty="0" smtClean="0"/>
              <a:t> </a:t>
            </a:r>
            <a:r>
              <a:rPr lang="fr-FR" b="1" dirty="0" err="1" smtClean="0"/>
              <a:t>qualsiasi</a:t>
            </a:r>
            <a:r>
              <a:rPr lang="fr-FR" b="1" dirty="0" smtClean="0"/>
              <a:t> </a:t>
            </a:r>
            <a:r>
              <a:rPr lang="fr-FR" b="1" dirty="0" err="1" smtClean="0"/>
              <a:t>sia</a:t>
            </a:r>
            <a:r>
              <a:rPr lang="fr-FR" b="1" dirty="0" smtClean="0"/>
              <a:t> il </a:t>
            </a:r>
            <a:r>
              <a:rPr lang="fr-FR" b="1" dirty="0" err="1" smtClean="0"/>
              <a:t>protocollo</a:t>
            </a:r>
            <a:r>
              <a:rPr lang="fr-FR" b="1" dirty="0" smtClean="0"/>
              <a:t> </a:t>
            </a:r>
            <a:r>
              <a:rPr lang="fr-FR" b="1" dirty="0" err="1" smtClean="0"/>
              <a:t>utilizzato</a:t>
            </a:r>
            <a:r>
              <a:rPr lang="fr-FR" b="1" dirty="0" smtClean="0"/>
              <a:t>.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dirty="0" smtClean="0"/>
              <a:t> </a:t>
            </a:r>
            <a:r>
              <a:rPr lang="fr-FR" dirty="0" err="1" smtClean="0"/>
              <a:t>Tra</a:t>
            </a:r>
            <a:r>
              <a:rPr lang="fr-FR" dirty="0" smtClean="0"/>
              <a:t> la  </a:t>
            </a:r>
            <a:r>
              <a:rPr lang="fr-FR" dirty="0"/>
              <a:t>7 </a:t>
            </a:r>
            <a:r>
              <a:rPr lang="fr-FR" dirty="0" smtClean="0"/>
              <a:t>e la 9 SA </a:t>
            </a:r>
            <a:r>
              <a:rPr lang="fr-FR" dirty="0"/>
              <a:t>: </a:t>
            </a:r>
            <a:r>
              <a:rPr lang="fr-FR" dirty="0" err="1" smtClean="0"/>
              <a:t>aumento</a:t>
            </a:r>
            <a:r>
              <a:rPr lang="fr-FR" dirty="0" smtClean="0"/>
              <a:t> 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/>
              <a:t>dose </a:t>
            </a:r>
            <a:r>
              <a:rPr lang="fr-FR" dirty="0" smtClean="0"/>
              <a:t>di </a:t>
            </a:r>
            <a:r>
              <a:rPr lang="fr-FR" dirty="0" err="1" smtClean="0"/>
              <a:t>misoprostolo</a:t>
            </a:r>
            <a:r>
              <a:rPr lang="fr-FR" dirty="0"/>
              <a:t> </a:t>
            </a:r>
            <a:r>
              <a:rPr lang="fr-FR" dirty="0" smtClean="0"/>
              <a:t>600/800mg  </a:t>
            </a:r>
            <a:r>
              <a:rPr lang="fr-FR" dirty="0" err="1" smtClean="0"/>
              <a:t>sublinguali</a:t>
            </a:r>
            <a:r>
              <a:rPr lang="fr-FR" dirty="0" smtClean="0"/>
              <a:t> o </a:t>
            </a:r>
            <a:r>
              <a:rPr lang="fr-FR" dirty="0" err="1" smtClean="0"/>
              <a:t>buccali</a:t>
            </a:r>
            <a:r>
              <a:rPr lang="it-IT" dirty="0" smtClean="0"/>
              <a:t> per arrivare alla stessa efficacia</a:t>
            </a:r>
          </a:p>
          <a:p>
            <a:endParaRPr lang="it-IT" dirty="0"/>
          </a:p>
          <a:p>
            <a:r>
              <a:rPr lang="fr-FR" dirty="0"/>
              <a:t>• </a:t>
            </a:r>
            <a:r>
              <a:rPr lang="fr-FR" dirty="0" err="1" smtClean="0"/>
              <a:t>Oltre</a:t>
            </a:r>
            <a:r>
              <a:rPr lang="fr-FR" dirty="0" smtClean="0"/>
              <a:t> la </a:t>
            </a:r>
            <a:r>
              <a:rPr lang="fr-FR" dirty="0" smtClean="0"/>
              <a:t>9 SA </a:t>
            </a:r>
            <a:r>
              <a:rPr lang="fr-FR" dirty="0"/>
              <a:t>: </a:t>
            </a:r>
            <a:r>
              <a:rPr lang="fr-FR" dirty="0" err="1" smtClean="0"/>
              <a:t>necessità</a:t>
            </a:r>
            <a:r>
              <a:rPr lang="fr-FR" dirty="0" smtClean="0"/>
              <a:t> di </a:t>
            </a:r>
            <a:r>
              <a:rPr lang="fr-FR" dirty="0" err="1" smtClean="0"/>
              <a:t>ripetere</a:t>
            </a:r>
            <a:r>
              <a:rPr lang="fr-FR" dirty="0" smtClean="0"/>
              <a:t> le </a:t>
            </a:r>
            <a:r>
              <a:rPr lang="fr-FR" dirty="0" err="1" smtClean="0"/>
              <a:t>dosi</a:t>
            </a:r>
            <a:r>
              <a:rPr lang="fr-FR" dirty="0" smtClean="0"/>
              <a:t> di</a:t>
            </a:r>
            <a:r>
              <a:rPr lang="fr-FR" dirty="0"/>
              <a:t> </a:t>
            </a:r>
            <a:r>
              <a:rPr lang="it-IT" dirty="0" err="1" smtClean="0"/>
              <a:t>misoprostolo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8937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="" xmlns:a16="http://schemas.microsoft.com/office/drawing/2014/main" id="{C8A77ABB-03B9-43C7-80CA-2DBDEE8C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Cosa si può concludere dagli studi ?</a:t>
            </a: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7FB04EE3-67F1-4C15-A688-DA49E74EA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231" y="1519707"/>
            <a:ext cx="10515600" cy="5338293"/>
          </a:xfrm>
        </p:spPr>
        <p:txBody>
          <a:bodyPr>
            <a:normAutofit lnSpcReduction="10000"/>
          </a:bodyPr>
          <a:lstStyle/>
          <a:p>
            <a:r>
              <a:rPr lang="fr-FR" b="1" dirty="0" err="1" smtClean="0"/>
              <a:t>Eccellente</a:t>
            </a:r>
            <a:r>
              <a:rPr lang="fr-FR" b="1" dirty="0" smtClean="0"/>
              <a:t> </a:t>
            </a:r>
            <a:r>
              <a:rPr lang="fr-FR" b="1" dirty="0" err="1" smtClean="0"/>
              <a:t>sicurezza</a:t>
            </a:r>
            <a:r>
              <a:rPr lang="fr-FR" b="1" dirty="0" smtClean="0"/>
              <a:t> </a:t>
            </a:r>
            <a:r>
              <a:rPr lang="fr-FR" b="1" dirty="0" err="1" smtClean="0"/>
              <a:t>dela</a:t>
            </a:r>
            <a:r>
              <a:rPr lang="fr-FR" b="1" dirty="0" smtClean="0"/>
              <a:t> </a:t>
            </a:r>
            <a:r>
              <a:rPr lang="fr-FR" b="1" dirty="0" err="1" smtClean="0"/>
              <a:t>metodica</a:t>
            </a:r>
            <a:endParaRPr lang="fr-FR" b="1" dirty="0" smtClean="0"/>
          </a:p>
          <a:p>
            <a:endParaRPr lang="fr-FR" b="1" dirty="0"/>
          </a:p>
          <a:p>
            <a:r>
              <a:rPr lang="fr-FR" dirty="0" smtClean="0"/>
              <a:t>Un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complicazioni</a:t>
            </a:r>
            <a:r>
              <a:rPr lang="fr-FR" dirty="0" smtClean="0"/>
              <a:t> molto </a:t>
            </a:r>
            <a:r>
              <a:rPr lang="fr-FR" dirty="0" err="1" smtClean="0"/>
              <a:t>basso</a:t>
            </a:r>
            <a:r>
              <a:rPr lang="fr-FR" dirty="0" smtClean="0"/>
              <a:t> ,con </a:t>
            </a:r>
            <a:r>
              <a:rPr lang="fr-FR" dirty="0" err="1" smtClean="0"/>
              <a:t>qualsiasi</a:t>
            </a:r>
            <a:r>
              <a:rPr lang="fr-FR" dirty="0" smtClean="0"/>
              <a:t> </a:t>
            </a:r>
            <a:r>
              <a:rPr lang="fr-FR" dirty="0" err="1" smtClean="0"/>
              <a:t>protocollo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- </a:t>
            </a:r>
            <a:r>
              <a:rPr lang="fr-FR" dirty="0" err="1" smtClean="0"/>
              <a:t>Emorragia</a:t>
            </a:r>
            <a:r>
              <a:rPr lang="fr-FR" dirty="0" smtClean="0"/>
              <a:t> </a:t>
            </a:r>
            <a:r>
              <a:rPr lang="fr-FR" dirty="0"/>
              <a:t>&lt; 0,4 - 2 % (0,2 % </a:t>
            </a:r>
            <a:r>
              <a:rPr lang="fr-FR" dirty="0" smtClean="0"/>
              <a:t>nécessita di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trasfusione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r>
              <a:rPr lang="it-IT" dirty="0"/>
              <a:t>- </a:t>
            </a:r>
            <a:r>
              <a:rPr lang="it-IT" dirty="0" smtClean="0"/>
              <a:t>Infezioni&lt; </a:t>
            </a:r>
            <a:r>
              <a:rPr lang="it-IT" dirty="0"/>
              <a:t>0,09 à 0,5 </a:t>
            </a:r>
            <a:r>
              <a:rPr lang="it-IT" dirty="0" smtClean="0"/>
              <a:t>%</a:t>
            </a:r>
          </a:p>
          <a:p>
            <a:endParaRPr lang="it-IT" dirty="0"/>
          </a:p>
          <a:p>
            <a:r>
              <a:rPr lang="fr-FR" dirty="0" err="1" smtClean="0"/>
              <a:t>Nessuna</a:t>
            </a:r>
            <a:r>
              <a:rPr lang="fr-FR" dirty="0" smtClean="0"/>
              <a:t> </a:t>
            </a:r>
            <a:r>
              <a:rPr lang="fr-FR" dirty="0" err="1" smtClean="0"/>
              <a:t>isterectomia</a:t>
            </a:r>
            <a:r>
              <a:rPr lang="fr-FR" dirty="0" smtClean="0"/>
              <a:t> </a:t>
            </a:r>
            <a:r>
              <a:rPr lang="fr-FR" dirty="0" err="1" smtClean="0"/>
              <a:t>sulle</a:t>
            </a:r>
            <a:r>
              <a:rPr lang="fr-FR" dirty="0" smtClean="0"/>
              <a:t> </a:t>
            </a:r>
            <a:r>
              <a:rPr lang="fr-FR" dirty="0"/>
              <a:t>IVG </a:t>
            </a:r>
            <a:r>
              <a:rPr lang="fr-FR" dirty="0" err="1" smtClean="0"/>
              <a:t>del</a:t>
            </a:r>
            <a:r>
              <a:rPr lang="fr-FR" dirty="0" smtClean="0"/>
              <a:t> primo trimestre</a:t>
            </a:r>
          </a:p>
          <a:p>
            <a:endParaRPr lang="fr-FR" dirty="0"/>
          </a:p>
          <a:p>
            <a:r>
              <a:rPr lang="fr-FR" dirty="0"/>
              <a:t>- 16 </a:t>
            </a:r>
            <a:r>
              <a:rPr lang="fr-FR" dirty="0" err="1" smtClean="0"/>
              <a:t>decessi</a:t>
            </a:r>
            <a:r>
              <a:rPr lang="fr-FR" dirty="0" smtClean="0"/>
              <a:t> </a:t>
            </a:r>
            <a:r>
              <a:rPr lang="fr-FR" dirty="0" err="1" smtClean="0"/>
              <a:t>riportati</a:t>
            </a:r>
            <a:r>
              <a:rPr lang="fr-FR" dirty="0" smtClean="0"/>
              <a:t> su più di  </a:t>
            </a:r>
            <a:r>
              <a:rPr lang="fr-FR" dirty="0"/>
              <a:t>20 </a:t>
            </a:r>
            <a:r>
              <a:rPr lang="fr-FR" dirty="0" err="1" smtClean="0"/>
              <a:t>millioni</a:t>
            </a:r>
            <a:r>
              <a:rPr lang="fr-FR" dirty="0" smtClean="0"/>
              <a:t> di </a:t>
            </a:r>
            <a:r>
              <a:rPr lang="fr-FR" dirty="0" err="1" smtClean="0"/>
              <a:t>interventi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44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EAE10DE-CB71-4DC4-841A-7E90699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it-IT" dirty="0"/>
              <a:t>Che cosa è un aborto medico ?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="" xmlns:a16="http://schemas.microsoft.com/office/drawing/2014/main" id="{1F4FDA76-B48F-465E-BF58-9267803A7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Una interruzione di gravidanza indotta con i farmaci </a:t>
            </a:r>
            <a:r>
              <a:rPr lang="fr-FR" dirty="0"/>
              <a:t>e che non necessita di chirurgia </a:t>
            </a:r>
            <a:r>
              <a:rPr lang="fr-FR" b="1" dirty="0"/>
              <a:t>?</a:t>
            </a:r>
          </a:p>
          <a:p>
            <a:endParaRPr lang="fr-FR" b="1" dirty="0"/>
          </a:p>
          <a:p>
            <a:endParaRPr lang="fr-FR" b="1" dirty="0"/>
          </a:p>
          <a:p>
            <a:r>
              <a:rPr lang="fr-FR" dirty="0"/>
              <a:t>• </a:t>
            </a:r>
            <a:r>
              <a:rPr lang="fr-FR" b="1" dirty="0"/>
              <a:t>Un alternativa al metodo chirurgico</a:t>
            </a:r>
            <a:r>
              <a:rPr lang="fr-FR" dirty="0"/>
              <a:t> per le donne che scelgono di interrompere l gravidanza ?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="" xmlns:a16="http://schemas.microsoft.com/office/drawing/2014/main" id="{B3C27873-F535-4733-B265-2E9C18133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256" y="2124262"/>
            <a:ext cx="4414438" cy="262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6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="" xmlns:a16="http://schemas.microsoft.com/office/drawing/2014/main" id="{D5513958-6FA3-4908-85B0-1C3ABE4AA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Il </a:t>
            </a:r>
            <a:r>
              <a:rPr lang="fr-FR" dirty="0" err="1" smtClean="0"/>
              <a:t>protocollo</a:t>
            </a:r>
            <a:r>
              <a:rPr lang="fr-FR" dirty="0" smtClean="0"/>
              <a:t> </a:t>
            </a:r>
            <a:r>
              <a:rPr lang="fr-FR" dirty="0" err="1" smtClean="0"/>
              <a:t>fino</a:t>
            </a:r>
            <a:r>
              <a:rPr lang="fr-FR" dirty="0" smtClean="0"/>
              <a:t> a 7 SA </a:t>
            </a:r>
            <a:r>
              <a:rPr lang="it-IT" dirty="0" smtClean="0"/>
              <a:t>secondo i dati</a:t>
            </a:r>
            <a:br>
              <a:rPr lang="it-IT" dirty="0" smtClean="0"/>
            </a:br>
            <a:r>
              <a:rPr lang="it-IT" dirty="0" smtClean="0"/>
              <a:t> più recenti</a:t>
            </a:r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71B727D1-DF93-45C4-A06F-F3C7ADABE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764" y="2298657"/>
            <a:ext cx="767443" cy="6195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="" xmlns:a16="http://schemas.microsoft.com/office/drawing/2014/main" id="{A236FE3D-EFDA-42F2-9862-84C309946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69" y="2298658"/>
            <a:ext cx="689625" cy="61955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FB735851-7C72-48C2-82A4-DBCEA8C5A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7259" y="2304131"/>
            <a:ext cx="325925" cy="34403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="" xmlns:a16="http://schemas.microsoft.com/office/drawing/2014/main" id="{A8D5E9EE-7511-4799-9516-B524B623E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006" y="2324883"/>
            <a:ext cx="325925" cy="344032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C5C8A69-9368-4072-ABAF-D7CBA124F593}"/>
              </a:ext>
            </a:extLst>
          </p:cNvPr>
          <p:cNvSpPr txBox="1"/>
          <p:nvPr/>
        </p:nvSpPr>
        <p:spPr>
          <a:xfrm>
            <a:off x="1469571" y="3939783"/>
            <a:ext cx="1992086" cy="59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20404030301010803"/>
              <a:ea typeface="+mn-ea"/>
              <a:cs typeface="+mn-cs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BFFFEE08-0810-4A9A-B39E-7D5192AC683C}"/>
              </a:ext>
            </a:extLst>
          </p:cNvPr>
          <p:cNvSpPr/>
          <p:nvPr/>
        </p:nvSpPr>
        <p:spPr>
          <a:xfrm>
            <a:off x="782469" y="3238114"/>
            <a:ext cx="164603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>
                <a:solidFill>
                  <a:srgbClr val="000000"/>
                </a:solidFill>
                <a:latin typeface="Gill Sans MT" panose="02020404030301010803"/>
              </a:rPr>
              <a:t>2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00 mg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mifépristone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20404030301010803"/>
              <a:ea typeface="+mn-ea"/>
              <a:cs typeface="+mn-cs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="" xmlns:a16="http://schemas.microsoft.com/office/drawing/2014/main" id="{9EBE2531-01DD-4257-BAD5-11725C5ED089}"/>
              </a:ext>
            </a:extLst>
          </p:cNvPr>
          <p:cNvSpPr/>
          <p:nvPr/>
        </p:nvSpPr>
        <p:spPr>
          <a:xfrm>
            <a:off x="8574157" y="3140708"/>
            <a:ext cx="2148272" cy="1371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          Visita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204040303010108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>
                <a:solidFill>
                  <a:srgbClr val="000000"/>
                </a:solidFill>
                <a:latin typeface="Gill Sans MT" panose="02020404030301010803"/>
              </a:rPr>
              <a:t>    d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i</a:t>
            </a:r>
            <a:r>
              <a:rPr kumimoji="0" lang="it-IT" sz="1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 </a:t>
            </a:r>
            <a:r>
              <a:rPr kumimoji="0" lang="it-IT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contrôllo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20404030301010803"/>
              <a:ea typeface="+mn-ea"/>
              <a:cs typeface="+mn-cs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348A323D-E41F-4EDB-9250-EB3B57D1D087}"/>
              </a:ext>
            </a:extLst>
          </p:cNvPr>
          <p:cNvSpPr/>
          <p:nvPr/>
        </p:nvSpPr>
        <p:spPr>
          <a:xfrm>
            <a:off x="557538" y="5097484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giorno</a:t>
            </a:r>
          </a:p>
        </p:txBody>
      </p:sp>
      <p:sp>
        <p:nvSpPr>
          <p:cNvPr id="19" name="Freccia a destra 18">
            <a:extLst>
              <a:ext uri="{FF2B5EF4-FFF2-40B4-BE49-F238E27FC236}">
                <a16:creationId xmlns="" xmlns:a16="http://schemas.microsoft.com/office/drawing/2014/main" id="{ACFDE844-D540-4707-9BFF-5CD9EBA25EAA}"/>
              </a:ext>
            </a:extLst>
          </p:cNvPr>
          <p:cNvSpPr/>
          <p:nvPr/>
        </p:nvSpPr>
        <p:spPr>
          <a:xfrm>
            <a:off x="1590261" y="5484772"/>
            <a:ext cx="10058399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20404030301010803"/>
              <a:ea typeface="+mn-ea"/>
              <a:cs typeface="+mn-cs"/>
            </a:endParaRPr>
          </a:p>
        </p:txBody>
      </p:sp>
      <p:cxnSp>
        <p:nvCxnSpPr>
          <p:cNvPr id="21" name="Connettore 2 20">
            <a:extLst>
              <a:ext uri="{FF2B5EF4-FFF2-40B4-BE49-F238E27FC236}">
                <a16:creationId xmlns="" xmlns:a16="http://schemas.microsoft.com/office/drawing/2014/main" id="{49D46415-BE13-4925-AEC4-86D1545ACE3A}"/>
              </a:ext>
            </a:extLst>
          </p:cNvPr>
          <p:cNvCxnSpPr>
            <a:cxnSpLocks/>
          </p:cNvCxnSpPr>
          <p:nvPr/>
        </p:nvCxnSpPr>
        <p:spPr>
          <a:xfrm>
            <a:off x="2644726" y="3749483"/>
            <a:ext cx="2320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>
            <a:extLst>
              <a:ext uri="{FF2B5EF4-FFF2-40B4-BE49-F238E27FC236}">
                <a16:creationId xmlns="" xmlns:a16="http://schemas.microsoft.com/office/drawing/2014/main" id="{EE87A8A4-4231-40A0-8B33-DDEB64552592}"/>
              </a:ext>
            </a:extLst>
          </p:cNvPr>
          <p:cNvSpPr/>
          <p:nvPr/>
        </p:nvSpPr>
        <p:spPr>
          <a:xfrm>
            <a:off x="2836833" y="3101983"/>
            <a:ext cx="1692964" cy="593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>
                <a:solidFill>
                  <a:srgbClr val="000000"/>
                </a:solidFill>
                <a:latin typeface="Gill Sans MT" panose="02020404030301010803"/>
              </a:rPr>
              <a:t>24 a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48 ore</a:t>
            </a:r>
          </a:p>
        </p:txBody>
      </p:sp>
      <p:cxnSp>
        <p:nvCxnSpPr>
          <p:cNvPr id="25" name="Connettore 2 24">
            <a:extLst>
              <a:ext uri="{FF2B5EF4-FFF2-40B4-BE49-F238E27FC236}">
                <a16:creationId xmlns="" xmlns:a16="http://schemas.microsoft.com/office/drawing/2014/main" id="{27525D72-E15C-4285-AD94-D079F5E381F8}"/>
              </a:ext>
            </a:extLst>
          </p:cNvPr>
          <p:cNvCxnSpPr>
            <a:cxnSpLocks/>
          </p:cNvCxnSpPr>
          <p:nvPr/>
        </p:nvCxnSpPr>
        <p:spPr>
          <a:xfrm>
            <a:off x="3066757" y="5097484"/>
            <a:ext cx="0" cy="1289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="" xmlns:a16="http://schemas.microsoft.com/office/drawing/2014/main" id="{869E768A-0B32-4151-A3DD-29D52EBC01A5}"/>
              </a:ext>
            </a:extLst>
          </p:cNvPr>
          <p:cNvCxnSpPr>
            <a:cxnSpLocks/>
          </p:cNvCxnSpPr>
          <p:nvPr/>
        </p:nvCxnSpPr>
        <p:spPr>
          <a:xfrm>
            <a:off x="7106432" y="5097484"/>
            <a:ext cx="0" cy="1104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="" xmlns:a16="http://schemas.microsoft.com/office/drawing/2014/main" id="{F99036D5-9049-4497-A2E6-2E6CD74C34A6}"/>
              </a:ext>
            </a:extLst>
          </p:cNvPr>
          <p:cNvCxnSpPr>
            <a:cxnSpLocks/>
          </p:cNvCxnSpPr>
          <p:nvPr/>
        </p:nvCxnSpPr>
        <p:spPr>
          <a:xfrm>
            <a:off x="4754880" y="5097484"/>
            <a:ext cx="0" cy="1212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tangolo 34">
            <a:extLst>
              <a:ext uri="{FF2B5EF4-FFF2-40B4-BE49-F238E27FC236}">
                <a16:creationId xmlns="" xmlns:a16="http://schemas.microsoft.com/office/drawing/2014/main" id="{139D355E-CFB0-4A6B-B971-FBE87B65FA6B}"/>
              </a:ext>
            </a:extLst>
          </p:cNvPr>
          <p:cNvSpPr/>
          <p:nvPr/>
        </p:nvSpPr>
        <p:spPr>
          <a:xfrm>
            <a:off x="1763485" y="4931581"/>
            <a:ext cx="1246570" cy="593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1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="" xmlns:a16="http://schemas.microsoft.com/office/drawing/2014/main" id="{5EE71E00-8D12-441E-9F7F-A645C22D7CC4}"/>
              </a:ext>
            </a:extLst>
          </p:cNvPr>
          <p:cNvSpPr/>
          <p:nvPr/>
        </p:nvSpPr>
        <p:spPr>
          <a:xfrm>
            <a:off x="3615397" y="4897362"/>
            <a:ext cx="914400" cy="57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2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="" xmlns:a16="http://schemas.microsoft.com/office/drawing/2014/main" id="{A0928B6F-1E0D-4BB1-A98F-4E5B0003976F}"/>
              </a:ext>
            </a:extLst>
          </p:cNvPr>
          <p:cNvSpPr/>
          <p:nvPr/>
        </p:nvSpPr>
        <p:spPr>
          <a:xfrm>
            <a:off x="5261316" y="4843807"/>
            <a:ext cx="1420825" cy="681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3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="" xmlns:a16="http://schemas.microsoft.com/office/drawing/2014/main" id="{F1BE3207-08B6-46AA-9393-058E17174196}"/>
              </a:ext>
            </a:extLst>
          </p:cNvPr>
          <p:cNvSpPr/>
          <p:nvPr/>
        </p:nvSpPr>
        <p:spPr>
          <a:xfrm>
            <a:off x="8574157" y="4897362"/>
            <a:ext cx="1887517" cy="681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20404030301010803"/>
                <a:ea typeface="+mn-ea"/>
                <a:cs typeface="+mn-cs"/>
              </a:rPr>
              <a:t>15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="" xmlns:a16="http://schemas.microsoft.com/office/drawing/2014/main" id="{A8D5E9EE-7511-4799-9516-B524B623E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288" y="2304131"/>
            <a:ext cx="325925" cy="344032"/>
          </a:xfrm>
          <a:prstGeom prst="rect">
            <a:avLst/>
          </a:prstGeom>
        </p:spPr>
      </p:pic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595309" y="2305444"/>
            <a:ext cx="323116" cy="34140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864250"/>
            <a:ext cx="329213" cy="341406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5289865" y="2946016"/>
            <a:ext cx="2659190" cy="14219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/>
              <a:t>600/800 mg </a:t>
            </a:r>
            <a:r>
              <a:rPr lang="it-IT" b="1" dirty="0" err="1" smtClean="0"/>
              <a:t>misoprostolo</a:t>
            </a:r>
            <a:endParaRPr lang="it-IT" b="1" dirty="0"/>
          </a:p>
          <a:p>
            <a:r>
              <a:rPr lang="it-IT" b="1" dirty="0" smtClean="0"/>
              <a:t>Buccale o sublinguale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5160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637402C-8DAE-49D9-94E3-1110AF9E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Protocollo analgesico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11F7D42-8BD4-4F58-B703-164FD83B5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: </a:t>
            </a:r>
            <a:r>
              <a:rPr lang="it-IT" dirty="0" err="1"/>
              <a:t>Ibuprofène</a:t>
            </a:r>
            <a:r>
              <a:rPr lang="it-IT" dirty="0"/>
              <a:t> : 400 mg</a:t>
            </a:r>
          </a:p>
          <a:p>
            <a:r>
              <a:rPr lang="fr-FR" dirty="0"/>
              <a:t>1cp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momento</a:t>
            </a:r>
            <a:r>
              <a:rPr lang="fr-FR" dirty="0" smtClean="0"/>
              <a:t> </a:t>
            </a:r>
            <a:r>
              <a:rPr lang="fr-FR" dirty="0" err="1" smtClean="0"/>
              <a:t>dell’assunzione</a:t>
            </a:r>
            <a:r>
              <a:rPr lang="fr-FR" dirty="0" smtClean="0"/>
              <a:t> di </a:t>
            </a:r>
            <a:r>
              <a:rPr lang="fr-FR" dirty="0" err="1"/>
              <a:t>misoprostol</a:t>
            </a:r>
            <a:r>
              <a:rPr lang="fr-FR" dirty="0"/>
              <a:t> </a:t>
            </a:r>
            <a:r>
              <a:rPr lang="fr-FR" dirty="0" smtClean="0"/>
              <a:t>da </a:t>
            </a:r>
            <a:r>
              <a:rPr lang="fr-FR" dirty="0" err="1" smtClean="0"/>
              <a:t>ripetere</a:t>
            </a:r>
            <a:r>
              <a:rPr lang="fr-FR" dirty="0" smtClean="0"/>
              <a:t> </a:t>
            </a:r>
            <a:r>
              <a:rPr lang="fr-FR" dirty="0" err="1" smtClean="0"/>
              <a:t>ogni</a:t>
            </a:r>
            <a:r>
              <a:rPr lang="fr-FR" dirty="0" smtClean="0"/>
              <a:t> 6 ore</a:t>
            </a:r>
            <a:endParaRPr lang="fr-FR" dirty="0"/>
          </a:p>
          <a:p>
            <a:r>
              <a:rPr lang="it-IT" dirty="0"/>
              <a:t>(maximum 3 </a:t>
            </a:r>
            <a:r>
              <a:rPr lang="it-IT" dirty="0" smtClean="0"/>
              <a:t>per giorno)</a:t>
            </a:r>
            <a:endParaRPr lang="it-IT" dirty="0"/>
          </a:p>
          <a:p>
            <a:r>
              <a:rPr lang="fr-FR" dirty="0" err="1" smtClean="0"/>
              <a:t>Nonostante</a:t>
            </a:r>
            <a:r>
              <a:rPr lang="fr-FR" dirty="0" smtClean="0"/>
              <a:t> </a:t>
            </a:r>
            <a:r>
              <a:rPr lang="fr-FR" dirty="0" err="1" smtClean="0"/>
              <a:t>blocchi</a:t>
            </a:r>
            <a:r>
              <a:rPr lang="fr-FR" dirty="0" smtClean="0"/>
              <a:t> la </a:t>
            </a:r>
            <a:r>
              <a:rPr lang="fr-FR" dirty="0" err="1" smtClean="0"/>
              <a:t>sintesi</a:t>
            </a:r>
            <a:r>
              <a:rPr lang="fr-FR" dirty="0" smtClean="0"/>
              <a:t> di un </a:t>
            </a:r>
            <a:r>
              <a:rPr lang="fr-FR" dirty="0" err="1" smtClean="0"/>
              <a:t>enzima</a:t>
            </a:r>
            <a:r>
              <a:rPr lang="fr-FR" dirty="0" smtClean="0"/>
              <a:t> </a:t>
            </a:r>
            <a:r>
              <a:rPr lang="fr-FR" dirty="0" err="1" smtClean="0"/>
              <a:t>responsabile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sintesi</a:t>
            </a:r>
            <a:r>
              <a:rPr lang="fr-FR" dirty="0" smtClean="0"/>
              <a:t> delle prostaglandine non </a:t>
            </a:r>
            <a:r>
              <a:rPr lang="fr-FR" dirty="0" err="1" smtClean="0"/>
              <a:t>blocca</a:t>
            </a:r>
            <a:r>
              <a:rPr lang="fr-FR" dirty="0" smtClean="0"/>
              <a:t> un </a:t>
            </a:r>
            <a:r>
              <a:rPr lang="fr-FR" dirty="0" err="1" smtClean="0"/>
              <a:t>analogo</a:t>
            </a:r>
            <a:r>
              <a:rPr lang="fr-FR" dirty="0" smtClean="0"/>
              <a:t> </a:t>
            </a:r>
            <a:r>
              <a:rPr lang="fr-FR" dirty="0" err="1" smtClean="0"/>
              <a:t>esogeno</a:t>
            </a:r>
            <a:r>
              <a:rPr lang="fr-FR" dirty="0" smtClean="0"/>
              <a:t> delle prostaglandine</a:t>
            </a:r>
          </a:p>
          <a:p>
            <a:r>
              <a:rPr lang="fr-FR" dirty="0" err="1" smtClean="0"/>
              <a:t>Dunque</a:t>
            </a:r>
            <a:r>
              <a:rPr lang="fr-FR" dirty="0" smtClean="0"/>
              <a:t> non </a:t>
            </a:r>
            <a:r>
              <a:rPr lang="fr-FR" dirty="0" err="1" smtClean="0"/>
              <a:t>interferisce</a:t>
            </a:r>
            <a:r>
              <a:rPr lang="fr-FR" dirty="0" smtClean="0"/>
              <a:t> l’</a:t>
            </a:r>
            <a:r>
              <a:rPr lang="fr-FR" dirty="0" err="1" smtClean="0"/>
              <a:t>azione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misoprostolo</a:t>
            </a:r>
            <a:endParaRPr lang="fr-FR" dirty="0"/>
          </a:p>
          <a:p>
            <a:r>
              <a:rPr lang="fr-FR" b="1" dirty="0" smtClean="0"/>
              <a:t>Se il </a:t>
            </a:r>
            <a:r>
              <a:rPr lang="fr-FR" b="1" dirty="0" err="1" smtClean="0"/>
              <a:t>dolore</a:t>
            </a:r>
            <a:r>
              <a:rPr lang="fr-FR" b="1" dirty="0" smtClean="0"/>
              <a:t>  </a:t>
            </a:r>
            <a:r>
              <a:rPr lang="fr-FR" b="1" dirty="0"/>
              <a:t>non </a:t>
            </a:r>
            <a:r>
              <a:rPr lang="fr-FR" b="1" dirty="0" smtClean="0"/>
              <a:t>si calma  con l’ </a:t>
            </a:r>
            <a:r>
              <a:rPr lang="fr-FR" b="1" dirty="0" smtClean="0"/>
              <a:t>ibuprofène</a:t>
            </a:r>
          </a:p>
          <a:p>
            <a:r>
              <a:rPr lang="fr-FR" dirty="0" err="1" smtClean="0"/>
              <a:t>altro</a:t>
            </a:r>
            <a:r>
              <a:rPr lang="fr-FR" dirty="0" smtClean="0"/>
              <a:t> </a:t>
            </a:r>
            <a:r>
              <a:rPr lang="fr-FR" dirty="0" err="1" smtClean="0"/>
              <a:t>antalgesico</a:t>
            </a:r>
            <a:r>
              <a:rPr lang="fr-FR" dirty="0" smtClean="0"/>
              <a:t> </a:t>
            </a:r>
            <a:r>
              <a:rPr lang="fr-FR" dirty="0" smtClean="0"/>
              <a:t>di  </a:t>
            </a:r>
            <a:r>
              <a:rPr lang="fr-FR" dirty="0" err="1" smtClean="0"/>
              <a:t>livello</a:t>
            </a:r>
            <a:r>
              <a:rPr lang="fr-FR" dirty="0" smtClean="0"/>
              <a:t> 2 : </a:t>
            </a:r>
            <a:r>
              <a:rPr lang="fr-FR" dirty="0" err="1" smtClean="0"/>
              <a:t>paracetamolo</a:t>
            </a:r>
            <a:r>
              <a:rPr lang="fr-FR" dirty="0" smtClean="0"/>
              <a:t> </a:t>
            </a:r>
            <a:r>
              <a:rPr lang="fr-FR" dirty="0" smtClean="0"/>
              <a:t>+ </a:t>
            </a:r>
            <a:r>
              <a:rPr lang="fr-FR" dirty="0" err="1" smtClean="0"/>
              <a:t>codeina</a:t>
            </a:r>
            <a:r>
              <a:rPr lang="fr-FR" dirty="0" smtClean="0"/>
              <a:t>  (</a:t>
            </a:r>
            <a:r>
              <a:rPr lang="fr-FR" dirty="0" err="1" smtClean="0"/>
              <a:t>tachidol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Tramadolo</a:t>
            </a:r>
            <a:r>
              <a:rPr lang="fr-FR" dirty="0" smtClean="0"/>
              <a:t>(</a:t>
            </a:r>
            <a:r>
              <a:rPr lang="fr-FR" dirty="0" err="1"/>
              <a:t>C</a:t>
            </a:r>
            <a:r>
              <a:rPr lang="fr-FR" dirty="0" err="1" smtClean="0"/>
              <a:t>ontramal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196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65BB592-C923-4EF2-8909-C5B6D027E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   molecole utilizzate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="" xmlns:a16="http://schemas.microsoft.com/office/drawing/2014/main" id="{F1C7811C-28B2-4027-B898-59646312459A}"/>
              </a:ext>
            </a:extLst>
          </p:cNvPr>
          <p:cNvSpPr/>
          <p:nvPr/>
        </p:nvSpPr>
        <p:spPr>
          <a:xfrm>
            <a:off x="1237957" y="2236763"/>
            <a:ext cx="79060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2A5656"/>
                </a:solidFill>
                <a:latin typeface="ArialMT"/>
              </a:rPr>
              <a:t>• </a:t>
            </a:r>
            <a:r>
              <a:rPr lang="it-IT" sz="2400" dirty="0">
                <a:solidFill>
                  <a:srgbClr val="775F55"/>
                </a:solidFill>
                <a:latin typeface="ArialNarrow"/>
              </a:rPr>
              <a:t>Anti-</a:t>
            </a:r>
            <a:r>
              <a:rPr lang="it-IT" sz="2400" dirty="0" err="1">
                <a:solidFill>
                  <a:srgbClr val="775F55"/>
                </a:solidFill>
                <a:latin typeface="ArialNarrow"/>
              </a:rPr>
              <a:t>progestérone</a:t>
            </a:r>
            <a:r>
              <a:rPr lang="it-IT" sz="2400" dirty="0">
                <a:solidFill>
                  <a:srgbClr val="775F55"/>
                </a:solidFill>
                <a:latin typeface="ArialNarrow"/>
              </a:rPr>
              <a:t> : </a:t>
            </a:r>
            <a:r>
              <a:rPr lang="it-IT" sz="2400" b="1" dirty="0" err="1">
                <a:solidFill>
                  <a:srgbClr val="775F55"/>
                </a:solidFill>
                <a:latin typeface="ArialNarrow-Bold"/>
              </a:rPr>
              <a:t>mifépristone</a:t>
            </a:r>
            <a:r>
              <a:rPr lang="it-IT" sz="2400" b="1" dirty="0">
                <a:solidFill>
                  <a:srgbClr val="775F55"/>
                </a:solidFill>
                <a:latin typeface="ArialNarrow-Bold"/>
              </a:rPr>
              <a:t> </a:t>
            </a:r>
            <a:r>
              <a:rPr lang="it-IT" sz="2400" b="0" i="0" u="none" strike="noStrike" baseline="0" dirty="0">
                <a:solidFill>
                  <a:srgbClr val="775F55"/>
                </a:solidFill>
                <a:latin typeface="ArialNarrow"/>
              </a:rPr>
              <a:t>(RU 486, </a:t>
            </a:r>
            <a:r>
              <a:rPr lang="it-IT" sz="2400" b="0" i="0" u="none" strike="noStrike" baseline="0" dirty="0" err="1">
                <a:solidFill>
                  <a:srgbClr val="775F55"/>
                </a:solidFill>
                <a:latin typeface="ArialNarrow"/>
              </a:rPr>
              <a:t>Mifegyne</a:t>
            </a:r>
            <a:r>
              <a:rPr lang="it-IT" sz="2400" b="0" i="0" u="none" strike="noStrike" baseline="0" dirty="0">
                <a:solidFill>
                  <a:srgbClr val="775F55"/>
                </a:solidFill>
                <a:latin typeface="ArialNarrow"/>
              </a:rPr>
              <a:t>®)</a:t>
            </a:r>
          </a:p>
          <a:p>
            <a:endParaRPr lang="it-IT" sz="1600" dirty="0">
              <a:solidFill>
                <a:srgbClr val="775F55"/>
              </a:solidFill>
              <a:latin typeface="ArialNarrow"/>
            </a:endParaRPr>
          </a:p>
          <a:p>
            <a:endParaRPr lang="it-IT" sz="1600" b="0" i="0" u="none" strike="noStrike" baseline="0" dirty="0">
              <a:solidFill>
                <a:srgbClr val="775F55"/>
              </a:solidFill>
              <a:latin typeface="ArialNarrow"/>
            </a:endParaRPr>
          </a:p>
          <a:p>
            <a:endParaRPr lang="it-IT" sz="1600" dirty="0">
              <a:solidFill>
                <a:srgbClr val="775F55"/>
              </a:solidFill>
              <a:latin typeface="ArialNarrow"/>
            </a:endParaRPr>
          </a:p>
          <a:p>
            <a:endParaRPr lang="it-IT" sz="1600" b="0" i="0" u="none" strike="noStrike" baseline="0" dirty="0">
              <a:solidFill>
                <a:srgbClr val="775F55"/>
              </a:solidFill>
              <a:latin typeface="ArialNarrow"/>
            </a:endParaRPr>
          </a:p>
          <a:p>
            <a:endParaRPr lang="it-IT" sz="1600" dirty="0">
              <a:solidFill>
                <a:srgbClr val="775F55"/>
              </a:solidFill>
              <a:latin typeface="ArialNarrow"/>
            </a:endParaRPr>
          </a:p>
          <a:p>
            <a:endParaRPr lang="it-IT" sz="1600" b="0" i="0" u="none" strike="noStrike" baseline="0" dirty="0">
              <a:solidFill>
                <a:srgbClr val="775F55"/>
              </a:solidFill>
              <a:latin typeface="ArialNarrow"/>
            </a:endParaRPr>
          </a:p>
          <a:p>
            <a:r>
              <a:rPr lang="it-IT" sz="2400" dirty="0">
                <a:solidFill>
                  <a:srgbClr val="2A5656"/>
                </a:solidFill>
                <a:latin typeface="ArialMT"/>
              </a:rPr>
              <a:t>• </a:t>
            </a:r>
            <a:r>
              <a:rPr lang="it-IT" sz="2400" dirty="0">
                <a:solidFill>
                  <a:srgbClr val="775F55"/>
                </a:solidFill>
                <a:latin typeface="ArialNarrow"/>
              </a:rPr>
              <a:t>Prostaglandine </a:t>
            </a:r>
            <a:r>
              <a:rPr lang="it-IT" sz="2400" dirty="0" err="1">
                <a:solidFill>
                  <a:srgbClr val="775F55"/>
                </a:solidFill>
                <a:latin typeface="ArialNarrow"/>
              </a:rPr>
              <a:t>utiliizzate</a:t>
            </a:r>
            <a:r>
              <a:rPr lang="it-IT" sz="2400" dirty="0">
                <a:solidFill>
                  <a:srgbClr val="775F55"/>
                </a:solidFill>
                <a:latin typeface="ArialNarrow"/>
              </a:rPr>
              <a:t> : </a:t>
            </a:r>
            <a:r>
              <a:rPr lang="it-IT" sz="2400" b="1" dirty="0" err="1">
                <a:solidFill>
                  <a:srgbClr val="775F55"/>
                </a:solidFill>
                <a:latin typeface="ArialNarrow-Bold"/>
              </a:rPr>
              <a:t>misoprostol</a:t>
            </a:r>
            <a:r>
              <a:rPr lang="it-IT" sz="2400" dirty="0">
                <a:solidFill>
                  <a:srgbClr val="775F55"/>
                </a:solidFill>
                <a:latin typeface="ArialNarrow-Bold"/>
              </a:rPr>
              <a:t> </a:t>
            </a:r>
            <a:r>
              <a:rPr lang="it-IT" sz="2400" i="0" u="none" strike="noStrike" baseline="0" dirty="0">
                <a:solidFill>
                  <a:srgbClr val="775F55"/>
                </a:solidFill>
                <a:latin typeface="ArialNarrow"/>
              </a:rPr>
              <a:t>(</a:t>
            </a:r>
            <a:r>
              <a:rPr lang="it-IT" sz="2400" i="0" u="none" strike="noStrike" baseline="0" dirty="0" err="1">
                <a:solidFill>
                  <a:srgbClr val="775F55"/>
                </a:solidFill>
                <a:latin typeface="ArialNarrow"/>
              </a:rPr>
              <a:t>Cytotec</a:t>
            </a:r>
            <a:r>
              <a:rPr lang="it-IT" sz="2400" i="0" u="none" strike="noStrike" baseline="0" dirty="0">
                <a:solidFill>
                  <a:srgbClr val="775F55"/>
                </a:solidFill>
                <a:latin typeface="ArialNarrow"/>
              </a:rPr>
              <a:t>®, </a:t>
            </a:r>
            <a:r>
              <a:rPr lang="it-IT" sz="2400" i="0" u="none" strike="noStrike" baseline="0" dirty="0" err="1">
                <a:solidFill>
                  <a:srgbClr val="775F55"/>
                </a:solidFill>
                <a:latin typeface="ArialNarrow"/>
              </a:rPr>
              <a:t>Gymiso</a:t>
            </a:r>
            <a:r>
              <a:rPr lang="it-IT" sz="2400" i="0" u="none" strike="noStrike" baseline="0" dirty="0">
                <a:solidFill>
                  <a:srgbClr val="775F55"/>
                </a:solidFill>
                <a:latin typeface="ArialNarrow"/>
              </a:rPr>
              <a:t>® </a:t>
            </a:r>
            <a:r>
              <a:rPr lang="it-IT" sz="2400" i="0" u="none" strike="noStrike" baseline="0" dirty="0" err="1">
                <a:solidFill>
                  <a:srgbClr val="775F55"/>
                </a:solidFill>
                <a:latin typeface="ArialNarrow"/>
              </a:rPr>
              <a:t>Misoone</a:t>
            </a:r>
            <a:r>
              <a:rPr lang="it-IT" sz="2400" i="0" u="none" strike="noStrike" baseline="0" dirty="0">
                <a:solidFill>
                  <a:srgbClr val="775F55"/>
                </a:solidFill>
                <a:latin typeface="ArialNarrow"/>
              </a:rPr>
              <a:t>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1341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="" xmlns:a16="http://schemas.microsoft.com/office/drawing/2014/main" id="{8DE5B23E-5FDF-4676-8D57-88E48A04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Le molecole utilizzate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Il   mifepristone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18775554-BB5E-40A2-BE91-56246773AD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• </a:t>
            </a:r>
            <a:r>
              <a:rPr lang="it-IT" b="1" dirty="0" err="1"/>
              <a:t>Mifépristone</a:t>
            </a:r>
            <a:endParaRPr lang="it-IT" b="1" dirty="0"/>
          </a:p>
          <a:p>
            <a:r>
              <a:rPr lang="it-IT" dirty="0"/>
              <a:t>Derivato dal progesterone</a:t>
            </a:r>
          </a:p>
          <a:p>
            <a:endParaRPr lang="it-IT" dirty="0"/>
          </a:p>
          <a:p>
            <a:r>
              <a:rPr lang="it-IT" dirty="0"/>
              <a:t>Poi dal </a:t>
            </a:r>
            <a:r>
              <a:rPr lang="it-IT" dirty="0" err="1"/>
              <a:t>norethindrone</a:t>
            </a:r>
            <a:endParaRPr lang="it-IT" dirty="0"/>
          </a:p>
          <a:p>
            <a:endParaRPr lang="it-IT" dirty="0"/>
          </a:p>
          <a:p>
            <a:r>
              <a:rPr lang="it-IT" dirty="0"/>
              <a:t>• Addizione   </a:t>
            </a:r>
            <a:r>
              <a:rPr lang="it-IT" dirty="0" smtClean="0"/>
              <a:t>di catene </a:t>
            </a:r>
            <a:r>
              <a:rPr lang="it-IT" dirty="0"/>
              <a:t>in 11C et 17C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="" xmlns:a16="http://schemas.microsoft.com/office/drawing/2014/main" id="{71B465C5-1DEE-4492-92E6-CBA3AB723EA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78769" y="1825625"/>
            <a:ext cx="54864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9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318E51B-777A-4028-ACB4-4929F33C7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1575582"/>
            <a:ext cx="8933796" cy="844061"/>
          </a:xfrm>
        </p:spPr>
        <p:txBody>
          <a:bodyPr>
            <a:normAutofit fontScale="90000"/>
          </a:bodyPr>
          <a:lstStyle/>
          <a:p>
            <a:r>
              <a:rPr lang="fr-FR" sz="3600" b="1" dirty="0" err="1" smtClean="0"/>
              <a:t>Mécanismo</a:t>
            </a:r>
            <a:r>
              <a:rPr lang="fr-FR" sz="3600" b="1" dirty="0" smtClean="0"/>
              <a:t> d</a:t>
            </a:r>
            <a:r>
              <a:rPr lang="fr-FR" sz="3600" dirty="0" smtClean="0"/>
              <a:t>’</a:t>
            </a:r>
            <a:r>
              <a:rPr lang="fr-FR" sz="3600" b="1" dirty="0" err="1" smtClean="0"/>
              <a:t>azione</a:t>
            </a:r>
            <a:r>
              <a:rPr lang="fr-FR" sz="3600" b="1" dirty="0" smtClean="0"/>
              <a:t> </a:t>
            </a:r>
            <a:r>
              <a:rPr lang="fr-FR" sz="3600" dirty="0" err="1" smtClean="0"/>
              <a:t>del</a:t>
            </a:r>
            <a:r>
              <a:rPr lang="fr-FR" sz="3600" dirty="0" smtClean="0"/>
              <a:t> </a:t>
            </a:r>
            <a:r>
              <a:rPr lang="fr-FR" sz="3600" dirty="0" err="1" smtClean="0"/>
              <a:t>mifépristone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it-IT" sz="3600" dirty="0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2F489345-99B2-4F77-A9AD-008A5CA79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2264898"/>
            <a:ext cx="8936846" cy="2874366"/>
          </a:xfrm>
        </p:spPr>
        <p:txBody>
          <a:bodyPr>
            <a:normAutofit fontScale="92500"/>
          </a:bodyPr>
          <a:lstStyle/>
          <a:p>
            <a:r>
              <a:rPr lang="fr-FR" b="1" dirty="0"/>
              <a:t>Il </a:t>
            </a:r>
            <a:r>
              <a:rPr lang="fr-FR" b="1" dirty="0" err="1"/>
              <a:t>mifepristone</a:t>
            </a:r>
            <a:r>
              <a:rPr lang="fr-FR" b="1" dirty="0"/>
              <a:t> è un anti </a:t>
            </a:r>
            <a:r>
              <a:rPr lang="fr-FR" b="1" dirty="0" err="1" smtClean="0"/>
              <a:t>progestinico</a:t>
            </a:r>
            <a:r>
              <a:rPr lang="fr-FR" b="1" dirty="0" smtClean="0"/>
              <a:t> , </a:t>
            </a:r>
            <a:r>
              <a:rPr lang="fr-FR" b="1" dirty="0" err="1" smtClean="0"/>
              <a:t>che</a:t>
            </a:r>
            <a:r>
              <a:rPr lang="fr-FR" b="1" dirty="0" smtClean="0"/>
              <a:t> si lega ai </a:t>
            </a:r>
            <a:r>
              <a:rPr lang="fr-FR" b="1" dirty="0" err="1" smtClean="0"/>
              <a:t>recettori</a:t>
            </a:r>
            <a:r>
              <a:rPr lang="fr-FR" b="1" dirty="0" smtClean="0"/>
              <a:t> </a:t>
            </a:r>
            <a:r>
              <a:rPr lang="fr-FR" b="1" dirty="0" err="1" smtClean="0"/>
              <a:t>del</a:t>
            </a:r>
            <a:r>
              <a:rPr lang="fr-FR" b="1" dirty="0" smtClean="0"/>
              <a:t> </a:t>
            </a:r>
            <a:r>
              <a:rPr lang="fr-FR" b="1" dirty="0" err="1" smtClean="0"/>
              <a:t>progesterone</a:t>
            </a:r>
            <a:r>
              <a:rPr lang="fr-FR" b="1" dirty="0" smtClean="0"/>
              <a:t> e </a:t>
            </a:r>
            <a:r>
              <a:rPr lang="fr-FR" b="1" dirty="0" err="1" smtClean="0"/>
              <a:t>impedisce</a:t>
            </a:r>
            <a:r>
              <a:rPr lang="fr-FR" b="1" dirty="0" smtClean="0"/>
              <a:t> al </a:t>
            </a:r>
            <a:r>
              <a:rPr lang="fr-FR" b="1" dirty="0" err="1" smtClean="0"/>
              <a:t>progesterone</a:t>
            </a:r>
            <a:r>
              <a:rPr lang="fr-FR" b="1" dirty="0" smtClean="0"/>
              <a:t> di </a:t>
            </a:r>
            <a:r>
              <a:rPr lang="fr-FR" b="1" dirty="0" err="1" smtClean="0"/>
              <a:t>esercitare</a:t>
            </a:r>
            <a:r>
              <a:rPr lang="fr-FR" b="1" dirty="0" smtClean="0"/>
              <a:t> i </a:t>
            </a:r>
            <a:r>
              <a:rPr lang="fr-FR" b="1" dirty="0" err="1" smtClean="0"/>
              <a:t>suoi</a:t>
            </a:r>
            <a:r>
              <a:rPr lang="fr-FR" b="1" dirty="0" smtClean="0"/>
              <a:t> </a:t>
            </a:r>
            <a:r>
              <a:rPr lang="fr-FR" b="1" dirty="0" err="1" smtClean="0"/>
              <a:t>effetti</a:t>
            </a:r>
            <a:endParaRPr lang="fr-FR" b="1" dirty="0"/>
          </a:p>
          <a:p>
            <a:endParaRPr lang="fr-FR" b="1" dirty="0"/>
          </a:p>
          <a:p>
            <a:pPr algn="l"/>
            <a:r>
              <a:rPr lang="fr-FR" dirty="0"/>
              <a:t>• </a:t>
            </a:r>
            <a:r>
              <a:rPr lang="fr-FR" dirty="0" err="1" smtClean="0"/>
              <a:t>Affinità</a:t>
            </a:r>
            <a:r>
              <a:rPr lang="fr-FR" dirty="0" smtClean="0"/>
              <a:t> per i </a:t>
            </a:r>
            <a:r>
              <a:rPr lang="fr-FR" dirty="0" err="1" smtClean="0"/>
              <a:t>recettori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progesterone</a:t>
            </a:r>
            <a:r>
              <a:rPr lang="fr-FR" dirty="0" smtClean="0"/>
              <a:t> </a:t>
            </a:r>
            <a:r>
              <a:rPr lang="fr-FR" b="1" dirty="0"/>
              <a:t>5 </a:t>
            </a:r>
            <a:r>
              <a:rPr lang="fr-FR" b="1" dirty="0" smtClean="0"/>
              <a:t>volte </a:t>
            </a:r>
            <a:r>
              <a:rPr lang="fr-FR" b="1" dirty="0" err="1" smtClean="0"/>
              <a:t>superiori</a:t>
            </a:r>
            <a:r>
              <a:rPr lang="fr-FR" b="1" dirty="0" smtClean="0"/>
              <a:t> a </a:t>
            </a:r>
            <a:r>
              <a:rPr lang="fr-FR" b="1" dirty="0" err="1" smtClean="0"/>
              <a:t>quelli</a:t>
            </a:r>
            <a:r>
              <a:rPr lang="fr-FR" b="1" dirty="0" smtClean="0"/>
              <a:t> </a:t>
            </a:r>
            <a:r>
              <a:rPr lang="fr-FR" b="1" dirty="0" err="1" smtClean="0"/>
              <a:t>del</a:t>
            </a:r>
            <a:r>
              <a:rPr lang="fr-FR" b="1" dirty="0" smtClean="0"/>
              <a:t> </a:t>
            </a:r>
            <a:r>
              <a:rPr lang="fr-FR" b="1" dirty="0" err="1" smtClean="0"/>
              <a:t>progesterone</a:t>
            </a:r>
            <a:r>
              <a:rPr lang="fr-FR" dirty="0" err="1" smtClean="0"/>
              <a:t>à</a:t>
            </a:r>
            <a:r>
              <a:rPr lang="fr-FR" dirty="0" smtClean="0"/>
              <a:t> </a:t>
            </a:r>
          </a:p>
          <a:p>
            <a:pPr algn="l"/>
            <a:r>
              <a:rPr lang="it-IT" dirty="0" smtClean="0"/>
              <a:t>•Debole  Azione </a:t>
            </a:r>
            <a:r>
              <a:rPr lang="it-IT" dirty="0" err="1" smtClean="0"/>
              <a:t>antiglucocorticoïde</a:t>
            </a:r>
            <a:endParaRPr lang="it-IT" dirty="0"/>
          </a:p>
          <a:p>
            <a:pPr algn="l"/>
            <a:r>
              <a:rPr lang="fr-FR" dirty="0"/>
              <a:t>• </a:t>
            </a:r>
            <a:r>
              <a:rPr lang="fr-FR" dirty="0" err="1" smtClean="0"/>
              <a:t>nessuna</a:t>
            </a:r>
            <a:r>
              <a:rPr lang="fr-FR" dirty="0" smtClean="0"/>
              <a:t> </a:t>
            </a:r>
            <a:r>
              <a:rPr lang="fr-FR" dirty="0" err="1" smtClean="0"/>
              <a:t>affinità</a:t>
            </a:r>
            <a:r>
              <a:rPr lang="fr-FR" dirty="0" smtClean="0"/>
              <a:t> per i </a:t>
            </a:r>
            <a:r>
              <a:rPr lang="fr-FR" dirty="0" err="1" smtClean="0"/>
              <a:t>recettori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estrogenie</a:t>
            </a:r>
            <a:r>
              <a:rPr lang="fr-FR" dirty="0" smtClean="0"/>
              <a:t> e dei </a:t>
            </a:r>
            <a:r>
              <a:rPr lang="fr-FR" dirty="0" err="1" smtClean="0"/>
              <a:t>mineralcorticoidi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793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B769D59-FE33-4382-90DC-1B6083A2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Cinetica</a:t>
            </a:r>
            <a:r>
              <a:rPr lang="it-IT" b="1" dirty="0"/>
              <a:t/>
            </a:r>
            <a:br>
              <a:rPr lang="it-IT" b="1" dirty="0"/>
            </a:br>
            <a:r>
              <a:rPr lang="it-IT" dirty="0" smtClean="0"/>
              <a:t>del </a:t>
            </a:r>
            <a:r>
              <a:rPr lang="it-IT" dirty="0"/>
              <a:t>mifépristone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8E9995D-FC4D-41B6-BE3F-9632A61C0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La </a:t>
            </a:r>
            <a:r>
              <a:rPr lang="fr-FR" b="1" dirty="0" err="1" smtClean="0"/>
              <a:t>cinética</a:t>
            </a:r>
            <a:r>
              <a:rPr lang="fr-FR" b="1" dirty="0" smtClean="0"/>
              <a:t>  </a:t>
            </a:r>
            <a:r>
              <a:rPr lang="fr-FR" b="1" dirty="0" smtClean="0"/>
              <a:t>non è </a:t>
            </a:r>
            <a:r>
              <a:rPr lang="fr-FR" b="1" dirty="0" err="1" smtClean="0"/>
              <a:t>lineare</a:t>
            </a:r>
            <a:endParaRPr lang="fr-FR" b="1" dirty="0"/>
          </a:p>
          <a:p>
            <a:r>
              <a:rPr lang="fr-FR" dirty="0"/>
              <a:t>• </a:t>
            </a:r>
            <a:r>
              <a:rPr lang="fr-FR" dirty="0" err="1" smtClean="0"/>
              <a:t>Picco</a:t>
            </a:r>
            <a:r>
              <a:rPr lang="fr-FR" dirty="0" smtClean="0"/>
              <a:t> </a:t>
            </a:r>
            <a:r>
              <a:rPr lang="fr-FR" dirty="0" err="1" smtClean="0"/>
              <a:t>sanguigno</a:t>
            </a:r>
            <a:r>
              <a:rPr lang="fr-FR" dirty="0" smtClean="0"/>
              <a:t>, </a:t>
            </a:r>
            <a:r>
              <a:rPr lang="fr-FR" dirty="0"/>
              <a:t>1h30 </a:t>
            </a:r>
            <a:r>
              <a:rPr lang="fr-FR" dirty="0" err="1" smtClean="0"/>
              <a:t>dopo</a:t>
            </a:r>
            <a:r>
              <a:rPr lang="fr-FR" dirty="0" smtClean="0"/>
              <a:t> l’</a:t>
            </a:r>
            <a:r>
              <a:rPr lang="fr-FR" dirty="0" err="1" smtClean="0"/>
              <a:t>assunzione</a:t>
            </a:r>
            <a:r>
              <a:rPr lang="fr-FR" dirty="0" smtClean="0"/>
              <a:t> </a:t>
            </a:r>
            <a:r>
              <a:rPr lang="fr-FR" dirty="0" err="1" smtClean="0"/>
              <a:t>qualsiasi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la dose</a:t>
            </a:r>
            <a:endParaRPr lang="fr-FR" dirty="0"/>
          </a:p>
          <a:p>
            <a:pPr marL="0" indent="0">
              <a:buNone/>
            </a:pPr>
            <a:r>
              <a:rPr lang="it-IT" dirty="0" smtClean="0"/>
              <a:t>     di </a:t>
            </a:r>
            <a:r>
              <a:rPr lang="it-IT" dirty="0" err="1"/>
              <a:t>mifépristone</a:t>
            </a:r>
            <a:r>
              <a:rPr lang="it-IT" dirty="0"/>
              <a:t> </a:t>
            </a:r>
            <a:r>
              <a:rPr lang="it-IT" dirty="0" smtClean="0"/>
              <a:t>ingerito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/>
              <a:t>La </a:t>
            </a:r>
            <a:r>
              <a:rPr lang="fr-FR" dirty="0" err="1"/>
              <a:t>f</a:t>
            </a:r>
            <a:r>
              <a:rPr lang="fr-FR" dirty="0" err="1" smtClean="0"/>
              <a:t>armacocinética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prodotto</a:t>
            </a:r>
            <a:r>
              <a:rPr lang="fr-FR" dirty="0" smtClean="0"/>
              <a:t> è </a:t>
            </a:r>
            <a:r>
              <a:rPr lang="fr-FR" dirty="0" err="1" smtClean="0"/>
              <a:t>identica</a:t>
            </a:r>
            <a:r>
              <a:rPr lang="fr-FR" dirty="0" smtClean="0"/>
              <a:t> </a:t>
            </a:r>
            <a:r>
              <a:rPr lang="fr-FR" dirty="0" smtClean="0"/>
              <a:t>,</a:t>
            </a:r>
          </a:p>
          <a:p>
            <a:pPr marL="0" indent="0">
              <a:buNone/>
            </a:pPr>
            <a:r>
              <a:rPr lang="fr-FR" dirty="0" smtClean="0"/>
              <a:t>   </a:t>
            </a:r>
            <a:r>
              <a:rPr lang="fr-FR" dirty="0" err="1" smtClean="0"/>
              <a:t>q</a:t>
            </a:r>
            <a:r>
              <a:rPr lang="fr-FR" dirty="0" err="1" smtClean="0"/>
              <a:t>ualsiasi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la dose al di </a:t>
            </a:r>
            <a:r>
              <a:rPr lang="fr-FR" dirty="0" smtClean="0"/>
              <a:t>    </a:t>
            </a:r>
            <a:r>
              <a:rPr lang="fr-FR" dirty="0" err="1" smtClean="0"/>
              <a:t>sotto</a:t>
            </a:r>
            <a:r>
              <a:rPr lang="fr-FR" dirty="0" smtClean="0"/>
              <a:t> </a:t>
            </a:r>
            <a:r>
              <a:rPr lang="fr-FR" dirty="0" smtClean="0"/>
              <a:t>di 100mg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/>
              <a:t>La </a:t>
            </a:r>
            <a:r>
              <a:rPr lang="fr-FR" dirty="0" err="1" smtClean="0"/>
              <a:t>concentrazione</a:t>
            </a:r>
            <a:r>
              <a:rPr lang="fr-FR" dirty="0" smtClean="0"/>
              <a:t> </a:t>
            </a:r>
            <a:r>
              <a:rPr lang="fr-FR" dirty="0" err="1" smtClean="0"/>
              <a:t>plasmatica</a:t>
            </a:r>
            <a:r>
              <a:rPr lang="fr-FR" dirty="0" smtClean="0"/>
              <a:t> </a:t>
            </a:r>
            <a:r>
              <a:rPr lang="fr-FR" dirty="0"/>
              <a:t>totale </a:t>
            </a:r>
            <a:r>
              <a:rPr lang="fr-FR" dirty="0" err="1" smtClean="0"/>
              <a:t>durante</a:t>
            </a:r>
            <a:r>
              <a:rPr lang="fr-FR" dirty="0" smtClean="0"/>
              <a:t> le </a:t>
            </a:r>
            <a:r>
              <a:rPr lang="fr-FR" dirty="0"/>
              <a:t>72</a:t>
            </a:r>
          </a:p>
          <a:p>
            <a:r>
              <a:rPr lang="fr-FR" dirty="0" smtClean="0"/>
              <a:t>Prime </a:t>
            </a:r>
            <a:r>
              <a:rPr lang="fr-FR" dirty="0" smtClean="0"/>
              <a:t>ore è </a:t>
            </a:r>
            <a:r>
              <a:rPr lang="fr-FR" dirty="0" err="1" smtClean="0"/>
              <a:t>identica</a:t>
            </a:r>
            <a:r>
              <a:rPr lang="fr-FR" dirty="0" smtClean="0"/>
              <a:t> per </a:t>
            </a:r>
            <a:r>
              <a:rPr lang="fr-FR" dirty="0"/>
              <a:t>200 mg </a:t>
            </a:r>
            <a:r>
              <a:rPr lang="fr-FR" dirty="0" smtClean="0"/>
              <a:t>e </a:t>
            </a:r>
            <a:r>
              <a:rPr lang="fr-FR" dirty="0" smtClean="0"/>
              <a:t>per 600 </a:t>
            </a:r>
            <a:r>
              <a:rPr lang="fr-FR" dirty="0"/>
              <a:t>mg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923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6F95D42-8E4E-424B-AC3A-A6D24A80F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Meccanismo d</a:t>
            </a:r>
            <a:r>
              <a:rPr lang="it-IT" dirty="0" smtClean="0"/>
              <a:t>’</a:t>
            </a:r>
            <a:r>
              <a:rPr lang="it-IT" b="1" dirty="0" smtClean="0"/>
              <a:t>azione</a:t>
            </a:r>
            <a:r>
              <a:rPr lang="it-IT" b="1" dirty="0"/>
              <a:t/>
            </a:r>
            <a:br>
              <a:rPr lang="it-IT" b="1" dirty="0"/>
            </a:br>
            <a:r>
              <a:rPr lang="it-IT" dirty="0" smtClean="0"/>
              <a:t>del </a:t>
            </a:r>
            <a:r>
              <a:rPr lang="it-IT" dirty="0"/>
              <a:t>mifépristone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0347040-2151-42C3-B337-87AD6B24E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Il </a:t>
            </a:r>
            <a:r>
              <a:rPr lang="it-IT" b="1" dirty="0" err="1"/>
              <a:t>progestérone</a:t>
            </a:r>
            <a:r>
              <a:rPr lang="it-IT" b="1" dirty="0"/>
              <a:t> </a:t>
            </a:r>
            <a:r>
              <a:rPr lang="it-IT" b="1" dirty="0" smtClean="0"/>
              <a:t>durante la gravidanza </a:t>
            </a:r>
          </a:p>
          <a:p>
            <a:pPr marL="0" indent="0">
              <a:buNone/>
            </a:pPr>
            <a:r>
              <a:rPr lang="fr-FR" dirty="0" smtClean="0"/>
              <a:t>• </a:t>
            </a:r>
            <a:r>
              <a:rPr lang="fr-FR" dirty="0" err="1" smtClean="0"/>
              <a:t>Inibisce</a:t>
            </a:r>
            <a:r>
              <a:rPr lang="fr-FR" dirty="0" smtClean="0"/>
              <a:t>  </a:t>
            </a:r>
            <a:r>
              <a:rPr lang="fr-FR" dirty="0"/>
              <a:t>la </a:t>
            </a:r>
            <a:r>
              <a:rPr lang="fr-FR" dirty="0" err="1" smtClean="0"/>
              <a:t>contrattilità</a:t>
            </a:r>
            <a:r>
              <a:rPr lang="fr-FR" dirty="0" smtClean="0"/>
              <a:t> a </a:t>
            </a:r>
            <a:r>
              <a:rPr lang="fr-FR" dirty="0" err="1" smtClean="0"/>
              <a:t>livello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miometrio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dirty="0" err="1" smtClean="0"/>
              <a:t>Inibisce</a:t>
            </a:r>
            <a:r>
              <a:rPr lang="fr-FR" dirty="0" smtClean="0"/>
              <a:t>  </a:t>
            </a:r>
            <a:r>
              <a:rPr lang="fr-FR" dirty="0"/>
              <a:t>la </a:t>
            </a:r>
            <a:r>
              <a:rPr lang="fr-FR" dirty="0" err="1" smtClean="0"/>
              <a:t>sécrézione</a:t>
            </a:r>
            <a:r>
              <a:rPr lang="fr-FR" dirty="0" smtClean="0"/>
              <a:t>  di </a:t>
            </a:r>
            <a:r>
              <a:rPr lang="fr-FR" dirty="0"/>
              <a:t>prostaglandines </a:t>
            </a:r>
            <a:r>
              <a:rPr lang="it-IT" dirty="0" smtClean="0"/>
              <a:t>a livello dell’</a:t>
            </a:r>
            <a:r>
              <a:rPr lang="it-IT" dirty="0" err="1" smtClean="0"/>
              <a:t>endometrioi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dirty="0" err="1" smtClean="0"/>
              <a:t>Maintiene</a:t>
            </a:r>
            <a:r>
              <a:rPr lang="it-IT" dirty="0" smtClean="0"/>
              <a:t> il collo dell’utero chiuso</a:t>
            </a:r>
          </a:p>
          <a:p>
            <a:r>
              <a:rPr lang="fr-FR" b="1" dirty="0" smtClean="0"/>
              <a:t>L</a:t>
            </a:r>
            <a:r>
              <a:rPr lang="fr-FR" dirty="0" smtClean="0"/>
              <a:t>’</a:t>
            </a:r>
            <a:r>
              <a:rPr lang="fr-FR" b="1" dirty="0" err="1" smtClean="0"/>
              <a:t>inibizione</a:t>
            </a:r>
            <a:r>
              <a:rPr lang="fr-FR" b="1" dirty="0" smtClean="0"/>
              <a:t> o il </a:t>
            </a:r>
            <a:r>
              <a:rPr lang="fr-FR" b="1" dirty="0" err="1" smtClean="0"/>
              <a:t>blocco</a:t>
            </a:r>
            <a:r>
              <a:rPr lang="fr-FR" b="1" dirty="0" smtClean="0"/>
              <a:t> dei </a:t>
            </a:r>
            <a:r>
              <a:rPr lang="fr-FR" b="1" dirty="0" err="1" smtClean="0"/>
              <a:t>reccettori</a:t>
            </a:r>
            <a:r>
              <a:rPr lang="fr-FR" b="1" dirty="0" smtClean="0"/>
              <a:t> per  il </a:t>
            </a:r>
            <a:r>
              <a:rPr lang="fr-FR" b="1" dirty="0"/>
              <a:t>mifépristone :</a:t>
            </a:r>
          </a:p>
          <a:p>
            <a:r>
              <a:rPr lang="fr-FR" dirty="0"/>
              <a:t>• </a:t>
            </a:r>
            <a:r>
              <a:rPr lang="fr-FR" dirty="0" err="1" smtClean="0"/>
              <a:t>Provocano</a:t>
            </a:r>
            <a:r>
              <a:rPr lang="fr-FR" dirty="0" smtClean="0"/>
              <a:t>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scollamento</a:t>
            </a:r>
            <a:r>
              <a:rPr lang="fr-FR" dirty="0" smtClean="0"/>
              <a:t> </a:t>
            </a:r>
            <a:r>
              <a:rPr lang="fr-FR" dirty="0" err="1" smtClean="0"/>
              <a:t>dell’uovo</a:t>
            </a:r>
            <a:r>
              <a:rPr lang="fr-FR" dirty="0" smtClean="0"/>
              <a:t> </a:t>
            </a:r>
          </a:p>
          <a:p>
            <a:r>
              <a:rPr lang="fr-FR" dirty="0" smtClean="0"/>
              <a:t>• </a:t>
            </a:r>
            <a:r>
              <a:rPr lang="fr-FR" dirty="0" err="1" smtClean="0"/>
              <a:t>aumentano</a:t>
            </a:r>
            <a:r>
              <a:rPr lang="fr-FR" dirty="0" smtClean="0"/>
              <a:t> la </a:t>
            </a:r>
            <a:r>
              <a:rPr lang="fr-FR" dirty="0" err="1" smtClean="0"/>
              <a:t>contrattilità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miometrio</a:t>
            </a:r>
            <a:r>
              <a:rPr lang="fr-FR" dirty="0" smtClean="0"/>
              <a:t> per </a:t>
            </a:r>
            <a:r>
              <a:rPr lang="fr-FR" dirty="0" err="1" smtClean="0"/>
              <a:t>effetto</a:t>
            </a:r>
            <a:r>
              <a:rPr lang="fr-FR" dirty="0" smtClean="0"/>
              <a:t> proprio</a:t>
            </a:r>
          </a:p>
          <a:p>
            <a:pPr marL="0" indent="0">
              <a:buNone/>
            </a:pPr>
            <a:r>
              <a:rPr lang="fr-FR" dirty="0" smtClean="0"/>
              <a:t>      e per 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sintesi</a:t>
            </a:r>
            <a:r>
              <a:rPr lang="fr-FR" dirty="0" smtClean="0"/>
              <a:t> delle prostaglandine  </a:t>
            </a:r>
            <a:r>
              <a:rPr lang="fr-FR" dirty="0" err="1" smtClean="0"/>
              <a:t>nell’endometrio</a:t>
            </a:r>
            <a:endParaRPr lang="fr-FR" dirty="0"/>
          </a:p>
          <a:p>
            <a:r>
              <a:rPr lang="fr-FR" dirty="0" smtClean="0"/>
              <a:t>• </a:t>
            </a:r>
            <a:r>
              <a:rPr lang="fr-FR" dirty="0" err="1" smtClean="0"/>
              <a:t>apre</a:t>
            </a:r>
            <a:r>
              <a:rPr lang="fr-FR" dirty="0" smtClean="0"/>
              <a:t> e </a:t>
            </a:r>
            <a:r>
              <a:rPr lang="fr-FR" dirty="0" err="1" smtClean="0"/>
              <a:t>ammorbidisce</a:t>
            </a:r>
            <a:r>
              <a:rPr lang="fr-FR" dirty="0" smtClean="0"/>
              <a:t> il </a:t>
            </a:r>
            <a:r>
              <a:rPr lang="fr-FR" dirty="0" err="1" smtClean="0"/>
              <a:t>collo</a:t>
            </a:r>
            <a:r>
              <a:rPr lang="fr-FR" dirty="0" smtClean="0"/>
              <a:t> </a:t>
            </a:r>
            <a:r>
              <a:rPr lang="fr-FR" dirty="0" err="1" smtClean="0"/>
              <a:t>dell’utero</a:t>
            </a:r>
            <a:endParaRPr lang="fr-FR" dirty="0"/>
          </a:p>
          <a:p>
            <a:r>
              <a:rPr lang="it-IT" dirty="0"/>
              <a:t>• </a:t>
            </a:r>
            <a:r>
              <a:rPr lang="it-IT" b="1" dirty="0" err="1"/>
              <a:t>Mifépristone</a:t>
            </a:r>
            <a:r>
              <a:rPr lang="it-IT" b="1" dirty="0"/>
              <a:t> </a:t>
            </a:r>
            <a:r>
              <a:rPr lang="it-IT" b="1" dirty="0" smtClean="0"/>
              <a:t>da  solo determina </a:t>
            </a:r>
            <a:r>
              <a:rPr lang="it-IT" b="1" dirty="0"/>
              <a:t>: 80 % </a:t>
            </a:r>
            <a:r>
              <a:rPr lang="it-IT" b="1" dirty="0" smtClean="0"/>
              <a:t>dell’aborto</a:t>
            </a:r>
            <a:endParaRPr lang="it-IT" b="1" dirty="0"/>
          </a:p>
          <a:p>
            <a:pPr algn="ctr"/>
            <a:r>
              <a:rPr lang="it-IT" dirty="0"/>
              <a:t>Danielle </a:t>
            </a:r>
            <a:r>
              <a:rPr lang="it-IT" dirty="0" err="1"/>
              <a:t>Hassoun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7210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A282B80-64A2-4737-804C-485741D9B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molecole </a:t>
            </a:r>
            <a:r>
              <a:rPr lang="it-IT" dirty="0" smtClean="0"/>
              <a:t>utilizzate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Le prostaglandine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3052206-35A0-4CA7-BC8A-3510BD6BF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• </a:t>
            </a:r>
            <a:r>
              <a:rPr lang="it-IT" b="1" dirty="0" smtClean="0"/>
              <a:t>Prostaglandine utilizzate </a:t>
            </a:r>
            <a:r>
              <a:rPr lang="it-IT" dirty="0"/>
              <a:t>PGE1:</a:t>
            </a:r>
          </a:p>
          <a:p>
            <a:r>
              <a:rPr lang="it-IT" dirty="0"/>
              <a:t>- </a:t>
            </a:r>
            <a:r>
              <a:rPr lang="it-IT" dirty="0" err="1"/>
              <a:t>Misoprostol</a:t>
            </a:r>
            <a:r>
              <a:rPr lang="it-IT" dirty="0"/>
              <a:t> (</a:t>
            </a:r>
            <a:r>
              <a:rPr lang="it-IT" dirty="0" err="1"/>
              <a:t>Cytotec</a:t>
            </a:r>
            <a:r>
              <a:rPr lang="it-IT" dirty="0"/>
              <a:t>®, </a:t>
            </a:r>
            <a:r>
              <a:rPr lang="it-IT" dirty="0" err="1"/>
              <a:t>Gymiso</a:t>
            </a:r>
            <a:r>
              <a:rPr lang="it-IT" dirty="0" smtClean="0"/>
              <a:t>®,</a:t>
            </a:r>
            <a:r>
              <a:rPr lang="it-IT" dirty="0" err="1" smtClean="0"/>
              <a:t>Misoone</a:t>
            </a:r>
            <a:r>
              <a:rPr lang="it-IT" dirty="0" smtClean="0"/>
              <a:t>) per via orale</a:t>
            </a:r>
            <a:r>
              <a:rPr lang="it-IT" dirty="0"/>
              <a:t>,</a:t>
            </a:r>
          </a:p>
          <a:p>
            <a:pPr marL="0" indent="0">
              <a:buNone/>
            </a:pPr>
            <a:r>
              <a:rPr lang="it-IT" dirty="0" smtClean="0"/>
              <a:t>    sublinguale</a:t>
            </a:r>
            <a:r>
              <a:rPr lang="it-IT" dirty="0"/>
              <a:t>, buccale, vaginale.</a:t>
            </a:r>
          </a:p>
          <a:p>
            <a:r>
              <a:rPr lang="fr-FR" dirty="0"/>
              <a:t>- Gémeprost (</a:t>
            </a:r>
            <a:r>
              <a:rPr lang="fr-FR" dirty="0" err="1" smtClean="0"/>
              <a:t>Cervidil</a:t>
            </a:r>
            <a:r>
              <a:rPr lang="fr-FR" dirty="0" smtClean="0"/>
              <a:t>®) per via vaginale</a:t>
            </a:r>
            <a:endParaRPr lang="fr-FR" dirty="0"/>
          </a:p>
          <a:p>
            <a:r>
              <a:rPr lang="it-IT" dirty="0"/>
              <a:t>• </a:t>
            </a:r>
            <a:r>
              <a:rPr lang="it-IT" b="1" dirty="0" err="1" smtClean="0"/>
              <a:t>Mécanismo</a:t>
            </a:r>
            <a:r>
              <a:rPr lang="it-IT" b="1" dirty="0" smtClean="0"/>
              <a:t> d’azione</a:t>
            </a:r>
            <a:endParaRPr lang="it-IT" b="1" dirty="0"/>
          </a:p>
          <a:p>
            <a:r>
              <a:rPr lang="fr-FR" dirty="0" smtClean="0"/>
              <a:t>Le prostaglandine </a:t>
            </a:r>
            <a:r>
              <a:rPr lang="fr-FR" dirty="0" err="1" smtClean="0"/>
              <a:t>hanno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potente</a:t>
            </a:r>
            <a:r>
              <a:rPr lang="fr-FR" dirty="0" smtClean="0"/>
              <a:t> </a:t>
            </a:r>
            <a:r>
              <a:rPr lang="fr-FR" dirty="0" err="1" smtClean="0"/>
              <a:t>azione</a:t>
            </a:r>
            <a:r>
              <a:rPr lang="fr-FR" dirty="0" smtClean="0"/>
              <a:t> </a:t>
            </a:r>
            <a:r>
              <a:rPr lang="fr-FR" dirty="0" err="1" smtClean="0"/>
              <a:t>sulla</a:t>
            </a:r>
            <a:r>
              <a:rPr lang="fr-FR" dirty="0" smtClean="0"/>
              <a:t> </a:t>
            </a:r>
            <a:r>
              <a:rPr lang="fr-FR" dirty="0" err="1" smtClean="0"/>
              <a:t>contrattilità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it-IT" dirty="0" smtClean="0"/>
              <a:t>uterina e </a:t>
            </a:r>
            <a:r>
              <a:rPr lang="it-IT" dirty="0"/>
              <a:t>intestinale</a:t>
            </a:r>
          </a:p>
          <a:p>
            <a:r>
              <a:rPr lang="fr-FR" dirty="0"/>
              <a:t>• </a:t>
            </a:r>
            <a:r>
              <a:rPr lang="fr-FR" dirty="0" smtClean="0"/>
              <a:t>Il </a:t>
            </a:r>
            <a:r>
              <a:rPr lang="fr-FR" dirty="0" err="1"/>
              <a:t>mifépristone</a:t>
            </a:r>
            <a:r>
              <a:rPr lang="fr-FR" dirty="0"/>
              <a:t> </a:t>
            </a:r>
            <a:r>
              <a:rPr lang="fr-FR" dirty="0" err="1" smtClean="0"/>
              <a:t>potenzia</a:t>
            </a:r>
            <a:r>
              <a:rPr lang="fr-FR" dirty="0" smtClean="0"/>
              <a:t> l’</a:t>
            </a:r>
            <a:r>
              <a:rPr lang="fr-FR" dirty="0" err="1" smtClean="0"/>
              <a:t>azione</a:t>
            </a:r>
            <a:r>
              <a:rPr lang="fr-FR" dirty="0" smtClean="0"/>
              <a:t> di basse </a:t>
            </a:r>
            <a:r>
              <a:rPr lang="fr-FR" dirty="0" err="1" smtClean="0"/>
              <a:t>dosi</a:t>
            </a:r>
            <a:r>
              <a:rPr lang="fr-FR" dirty="0" smtClean="0"/>
              <a:t> di</a:t>
            </a:r>
          </a:p>
          <a:p>
            <a:r>
              <a:rPr lang="fr-FR" dirty="0"/>
              <a:t> </a:t>
            </a:r>
            <a:r>
              <a:rPr lang="fr-FR" dirty="0" smtClean="0"/>
              <a:t> prostaglandine </a:t>
            </a:r>
            <a:r>
              <a:rPr lang="fr-FR" dirty="0" err="1" smtClean="0"/>
              <a:t>sulla</a:t>
            </a:r>
            <a:r>
              <a:rPr lang="fr-FR" dirty="0" smtClean="0"/>
              <a:t> </a:t>
            </a:r>
            <a:r>
              <a:rPr lang="fr-FR" dirty="0" err="1" smtClean="0"/>
              <a:t>contrattilità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 </a:t>
            </a:r>
            <a:r>
              <a:rPr lang="fr-FR" dirty="0" err="1" smtClean="0"/>
              <a:t>miomètrio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178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="" xmlns:a16="http://schemas.microsoft.com/office/drawing/2014/main" id="{EEA97D01-5436-41D9-BA5D-E2F0E988BB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42938"/>
            <a:ext cx="10058400" cy="1371600"/>
          </a:xfrm>
        </p:spPr>
        <p:txBody>
          <a:bodyPr/>
          <a:lstStyle/>
          <a:p>
            <a:r>
              <a:rPr lang="fr-FR" dirty="0" err="1" smtClean="0"/>
              <a:t>Mécanismo</a:t>
            </a:r>
            <a:r>
              <a:rPr lang="fr-FR" dirty="0" smtClean="0"/>
              <a:t> d’</a:t>
            </a:r>
            <a:r>
              <a:rPr lang="fr-FR" dirty="0" err="1" smtClean="0"/>
              <a:t>azione</a:t>
            </a:r>
            <a:r>
              <a:rPr lang="fr-FR" dirty="0" smtClean="0"/>
              <a:t> delle due  </a:t>
            </a:r>
            <a:r>
              <a:rPr lang="fr-FR" dirty="0" err="1" smtClean="0"/>
              <a:t>molecole</a:t>
            </a: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0D4E1A15-3E9E-40A5-9F18-F97A0EFB8C1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339402" y="1725769"/>
            <a:ext cx="4649273" cy="489397"/>
          </a:xfrm>
        </p:spPr>
        <p:txBody>
          <a:bodyPr/>
          <a:lstStyle/>
          <a:p>
            <a:r>
              <a:rPr lang="it-IT" dirty="0"/>
              <a:t>Inibizione del progesterone </a:t>
            </a:r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="" xmlns:a16="http://schemas.microsoft.com/office/drawing/2014/main" id="{382B91E1-3D08-4ED8-9666-5BF1A630CC70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84427148"/>
              </p:ext>
            </p:extLst>
          </p:nvPr>
        </p:nvGraphicFramePr>
        <p:xfrm>
          <a:off x="-11973" y="2849908"/>
          <a:ext cx="6510196" cy="4008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Segnaposto contenuto 10">
            <a:extLst>
              <a:ext uri="{FF2B5EF4-FFF2-40B4-BE49-F238E27FC236}">
                <a16:creationId xmlns="" xmlns:a16="http://schemas.microsoft.com/office/drawing/2014/main" id="{BC67F5E5-AC80-45CF-AC0E-41A1A7569096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7"/>
          <a:stretch>
            <a:fillRect/>
          </a:stretch>
        </p:blipFill>
        <p:spPr>
          <a:xfrm>
            <a:off x="7116763" y="2074863"/>
            <a:ext cx="5075237" cy="3630612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E212EE6E-C0F3-43E3-90EB-1EDF1163D2F7}"/>
              </a:ext>
            </a:extLst>
          </p:cNvPr>
          <p:cNvSpPr/>
          <p:nvPr/>
        </p:nvSpPr>
        <p:spPr>
          <a:xfrm>
            <a:off x="5426540" y="3386138"/>
            <a:ext cx="1892635" cy="977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Ammorbidimento del collo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="" xmlns:a16="http://schemas.microsoft.com/office/drawing/2014/main" id="{AA1C6159-BD3A-45B9-970C-8F08D94C75B9}"/>
              </a:ext>
            </a:extLst>
          </p:cNvPr>
          <p:cNvSpPr/>
          <p:nvPr/>
        </p:nvSpPr>
        <p:spPr>
          <a:xfrm flipH="1">
            <a:off x="8097077" y="5704686"/>
            <a:ext cx="3551582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775F55"/>
                </a:solidFill>
                <a:latin typeface="ArialNarrow"/>
              </a:rPr>
              <a:t>© Lisa </a:t>
            </a:r>
            <a:r>
              <a:rPr lang="it-IT" dirty="0" err="1">
                <a:solidFill>
                  <a:srgbClr val="775F55"/>
                </a:solidFill>
                <a:latin typeface="ArialNarrow"/>
              </a:rPr>
              <a:t>Penalver</a:t>
            </a:r>
            <a:endParaRPr lang="it-IT" dirty="0">
              <a:solidFill>
                <a:srgbClr val="775F55"/>
              </a:solidFill>
              <a:latin typeface="ArialNarrow"/>
            </a:endParaRPr>
          </a:p>
          <a:p>
            <a:r>
              <a:rPr lang="it-IT" dirty="0">
                <a:solidFill>
                  <a:srgbClr val="775F55"/>
                </a:solidFill>
                <a:latin typeface="ArialNarrow"/>
              </a:rPr>
              <a:t>Penart1@alaska.com</a:t>
            </a:r>
            <a:endParaRPr lang="it-IT" dirty="0"/>
          </a:p>
        </p:txBody>
      </p:sp>
      <p:sp>
        <p:nvSpPr>
          <p:cNvPr id="3" name="Freccia circolare a destra 2"/>
          <p:cNvSpPr/>
          <p:nvPr/>
        </p:nvSpPr>
        <p:spPr>
          <a:xfrm>
            <a:off x="321973" y="2074862"/>
            <a:ext cx="1017429" cy="1223133"/>
          </a:xfrm>
          <a:prstGeom prst="curvedRightArrow">
            <a:avLst>
              <a:gd name="adj1" fmla="val 25000"/>
              <a:gd name="adj2" fmla="val 4833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Freccia circolare a sinistra 5"/>
          <p:cNvSpPr/>
          <p:nvPr/>
        </p:nvSpPr>
        <p:spPr>
          <a:xfrm>
            <a:off x="3706592" y="2074863"/>
            <a:ext cx="1233796" cy="12231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Freccia circolare a sinistra 7"/>
          <p:cNvSpPr/>
          <p:nvPr/>
        </p:nvSpPr>
        <p:spPr>
          <a:xfrm>
            <a:off x="5718219" y="2014538"/>
            <a:ext cx="791975" cy="122313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776789" y="4493400"/>
            <a:ext cx="484632" cy="450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4808000" y="4330948"/>
            <a:ext cx="480973" cy="5633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3040493" y="4299463"/>
            <a:ext cx="523641" cy="644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>
            <a:off x="5888226" y="4363927"/>
            <a:ext cx="484632" cy="5007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2 18"/>
          <p:cNvCxnSpPr/>
          <p:nvPr/>
        </p:nvCxnSpPr>
        <p:spPr>
          <a:xfrm>
            <a:off x="1713968" y="4990069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4636394" y="5138670"/>
            <a:ext cx="790147" cy="788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70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932</Words>
  <Application>Microsoft Office PowerPoint</Application>
  <PresentationFormat>Widescreen</PresentationFormat>
  <Paragraphs>166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30" baseType="lpstr">
      <vt:lpstr>Arial</vt:lpstr>
      <vt:lpstr>ArialMT</vt:lpstr>
      <vt:lpstr>ArialNarrow</vt:lpstr>
      <vt:lpstr>ArialNarrow-Bold</vt:lpstr>
      <vt:lpstr>Calibri</vt:lpstr>
      <vt:lpstr>Calibri Light</vt:lpstr>
      <vt:lpstr>Gill Sans MT</vt:lpstr>
      <vt:lpstr>TwCenMT-Regular</vt:lpstr>
      <vt:lpstr>Office Theme</vt:lpstr>
      <vt:lpstr>Aborto farmacologico.</vt:lpstr>
      <vt:lpstr>Che cosa è un aborto medico ?</vt:lpstr>
      <vt:lpstr>Le   molecole utilizzate</vt:lpstr>
      <vt:lpstr>Le molecole utilizzate Il   mifepristone</vt:lpstr>
      <vt:lpstr>Mécanismo d’azione del mifépristone </vt:lpstr>
      <vt:lpstr>Cinetica del mifépristone</vt:lpstr>
      <vt:lpstr>Meccanismo d’azione del mifépristone</vt:lpstr>
      <vt:lpstr>Le molecole utilizzate Le prostaglandine</vt:lpstr>
      <vt:lpstr>Mécanismo d’azione delle due  molecole</vt:lpstr>
      <vt:lpstr>Presentazione standard di PowerPoint</vt:lpstr>
      <vt:lpstr>Il protocollo « ufficiale  » fino a  7 Settimane (1989)</vt:lpstr>
      <vt:lpstr>Le alternative al protocollo standard</vt:lpstr>
      <vt:lpstr>Mifépristone 200 mg versus 600 mg</vt:lpstr>
      <vt:lpstr>Dosi, vie e momento di somministrazione  del misoprostol</vt:lpstr>
      <vt:lpstr>Cinetica del misoprostolo in funzione delle vie di soministrazione</vt:lpstr>
      <vt:lpstr>Dosi, via e momento della somministrazione del misoprostolo </vt:lpstr>
      <vt:lpstr>Utilizzo al di fuori dell’ospedale ,a casa</vt:lpstr>
      <vt:lpstr>Cosa si può concludere dagli studi ?</vt:lpstr>
      <vt:lpstr>Cosa si può concludere dagli studi ?</vt:lpstr>
      <vt:lpstr>Il protocollo fino a 7 SA secondo i dati  più recenti</vt:lpstr>
      <vt:lpstr>Protocollo analgesico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Farmacologia e Meccanismo di Azione. Protocolli.</dc:title>
  <dc:creator>silvana agatone</dc:creator>
  <cp:lastModifiedBy>silvana agatone</cp:lastModifiedBy>
  <cp:revision>30</cp:revision>
  <dcterms:created xsi:type="dcterms:W3CDTF">2020-05-10T16:01:47Z</dcterms:created>
  <dcterms:modified xsi:type="dcterms:W3CDTF">2020-06-01T20:55:49Z</dcterms:modified>
</cp:coreProperties>
</file>